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handoutMasterIdLst>
    <p:handoutMasterId r:id="rId3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essim Bouzidi (RVA-ONEM)" initials="NB(O" lastIdx="8" clrIdx="0">
    <p:extLst>
      <p:ext uri="{19B8F6BF-5375-455C-9EA6-DF929625EA0E}">
        <p15:presenceInfo xmlns:p15="http://schemas.microsoft.com/office/powerpoint/2012/main" userId="S::nessim.bouzidi@rvaonem.fgov.be::7de888dd-a818-474e-bd3c-9e372e0ad8d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3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14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115" autoAdjust="0"/>
    <p:restoredTop sz="94660"/>
  </p:normalViewPr>
  <p:slideViewPr>
    <p:cSldViewPr snapToGrid="0">
      <p:cViewPr varScale="1">
        <p:scale>
          <a:sx n="92" d="100"/>
          <a:sy n="92" d="100"/>
        </p:scale>
        <p:origin x="101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6-27T12:34:27.594" idx="6">
    <p:pos x="10" y="10"/>
    <p:text>Idée : mettre les slides concernant le 1er jour effectif directement après ceux sur le CT prévu pour raisons économiques ?</p:text>
    <p:extLst>
      <p:ext uri="{C676402C-5697-4E1C-873F-D02D1690AC5C}">
        <p15:threadingInfo xmlns:p15="http://schemas.microsoft.com/office/powerpoint/2012/main" timeZoneBias="-12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75688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618819-6DD9-495E-B1B2-3D8D54804F4C}" type="datetimeFigureOut">
              <a:rPr lang="fr-BE" smtClean="0"/>
              <a:t>7/07/2022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AFAAB2-12BD-4A38-9163-2ED419A4CFF4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896861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re du Powerpoi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5BD240-608F-421B-BC7C-5AE5A05CF4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429000"/>
            <a:ext cx="9144000" cy="23876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defRPr sz="5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fr-FR"/>
              <a:t>Modifiez le style du titre</a:t>
            </a:r>
            <a:endParaRPr lang="fr-BE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1C0B17-ED37-4B8D-A98C-4A7C7F6251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910262"/>
            <a:ext cx="9144000" cy="67627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340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656684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+ 1x texte/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8">
            <a:extLst>
              <a:ext uri="{FF2B5EF4-FFF2-40B4-BE49-F238E27FC236}">
                <a16:creationId xmlns:a16="http://schemas.microsoft.com/office/drawing/2014/main" id="{F03E3A64-0777-4EAC-AF6E-007764471B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46072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  <p:sp>
        <p:nvSpPr>
          <p:cNvPr id="5" name="Espace réservé du numéro de diapositive 8">
            <a:extLst>
              <a:ext uri="{FF2B5EF4-FFF2-40B4-BE49-F238E27FC236}">
                <a16:creationId xmlns:a16="http://schemas.microsoft.com/office/drawing/2014/main" id="{A698C0BB-61B2-4582-A7DB-5D32068E0264}"/>
              </a:ext>
            </a:extLst>
          </p:cNvPr>
          <p:cNvSpPr txBox="1">
            <a:spLocks/>
          </p:cNvSpPr>
          <p:nvPr userDrawn="1"/>
        </p:nvSpPr>
        <p:spPr>
          <a:xfrm>
            <a:off x="11346072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  <p:sp>
        <p:nvSpPr>
          <p:cNvPr id="7" name="Tijdelijke aanduiding voor titel 1">
            <a:extLst>
              <a:ext uri="{FF2B5EF4-FFF2-40B4-BE49-F238E27FC236}">
                <a16:creationId xmlns:a16="http://schemas.microsoft.com/office/drawing/2014/main" id="{DBEE5412-DDEC-49CD-ADA1-0126A0059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3600"/>
            <a:ext cx="10515600" cy="97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noProof="0"/>
              <a:t>Modifiez le style du titre</a:t>
            </a:r>
            <a:endParaRPr lang="fr-BE" noProof="0" dirty="0"/>
          </a:p>
        </p:txBody>
      </p:sp>
      <p:sp>
        <p:nvSpPr>
          <p:cNvPr id="9" name="Tijdelijke aanduiding voor tekst 2">
            <a:extLst>
              <a:ext uri="{FF2B5EF4-FFF2-40B4-BE49-F238E27FC236}">
                <a16:creationId xmlns:a16="http://schemas.microsoft.com/office/drawing/2014/main" id="{CA89B38F-6CBC-48D6-93B9-5B1ABDB60074}"/>
              </a:ext>
            </a:extLst>
          </p:cNvPr>
          <p:cNvSpPr>
            <a:spLocks noGrp="1" noChangeAspect="1"/>
          </p:cNvSpPr>
          <p:nvPr>
            <p:ph idx="1"/>
          </p:nvPr>
        </p:nvSpPr>
        <p:spPr>
          <a:xfrm>
            <a:off x="838200" y="1490400"/>
            <a:ext cx="10507872" cy="4796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813217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hapitre - image fix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C6558-4877-41C5-8B92-0C11B91A6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842168"/>
            <a:ext cx="5609026" cy="2852737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5000" b="1">
                <a:solidFill>
                  <a:srgbClr val="EB142A"/>
                </a:solidFill>
                <a:latin typeface="+mn-lt"/>
              </a:defRPr>
            </a:lvl1pPr>
          </a:lstStyle>
          <a:p>
            <a:r>
              <a:rPr lang="fr-FR"/>
              <a:t>Modifiez le style du titre</a:t>
            </a:r>
            <a:endParaRPr lang="fr-BE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A0F36FF-7667-4AD6-BBFB-1D36D170D8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0" y="3838965"/>
            <a:ext cx="5609026" cy="15001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400">
                <a:solidFill>
                  <a:srgbClr val="676767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numéro de diapositive 8">
            <a:extLst>
              <a:ext uri="{FF2B5EF4-FFF2-40B4-BE49-F238E27FC236}">
                <a16:creationId xmlns:a16="http://schemas.microsoft.com/office/drawing/2014/main" id="{048FED12-DA6E-4101-936E-F4F184BDBA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45173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  <p:pic>
        <p:nvPicPr>
          <p:cNvPr id="8" name="Image 7" descr="Une image contenant lumière&#10;&#10;Description générée automatiquement">
            <a:extLst>
              <a:ext uri="{FF2B5EF4-FFF2-40B4-BE49-F238E27FC236}">
                <a16:creationId xmlns:a16="http://schemas.microsoft.com/office/drawing/2014/main" id="{B23F505E-E148-4532-A689-51492BA2DF5D}"/>
              </a:ext>
            </a:extLst>
          </p:cNvPr>
          <p:cNvPicPr preferRelativeResize="0"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"/>
            <a:ext cx="52534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327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itre - image li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C6558-4877-41C5-8B92-0C11B91A6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842168"/>
            <a:ext cx="5609026" cy="2852737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5000" b="1">
                <a:solidFill>
                  <a:srgbClr val="EB142A"/>
                </a:solidFill>
                <a:latin typeface="+mn-lt"/>
              </a:defRPr>
            </a:lvl1pPr>
          </a:lstStyle>
          <a:p>
            <a:r>
              <a:rPr lang="fr-FR"/>
              <a:t>Modifiez le style du titre</a:t>
            </a:r>
            <a:endParaRPr lang="fr-BE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A0F36FF-7667-4AD6-BBFB-1D36D170D8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0" y="3838965"/>
            <a:ext cx="5609026" cy="15001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400">
                <a:solidFill>
                  <a:srgbClr val="676767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Espace réservé pour une image  8">
            <a:extLst>
              <a:ext uri="{FF2B5EF4-FFF2-40B4-BE49-F238E27FC236}">
                <a16:creationId xmlns:a16="http://schemas.microsoft.com/office/drawing/2014/main" id="{34853361-0757-4A48-89B6-28BB546C423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4" y="-6606"/>
            <a:ext cx="5253487" cy="6858000"/>
          </a:xfrm>
          <a:custGeom>
            <a:avLst/>
            <a:gdLst>
              <a:gd name="connsiteX0" fmla="*/ 0 w 5156200"/>
              <a:gd name="connsiteY0" fmla="*/ 0 h 6861430"/>
              <a:gd name="connsiteX1" fmla="*/ 2578100 w 5156200"/>
              <a:gd name="connsiteY1" fmla="*/ 0 h 6861430"/>
              <a:gd name="connsiteX2" fmla="*/ 5156200 w 5156200"/>
              <a:gd name="connsiteY2" fmla="*/ 3430715 h 6861430"/>
              <a:gd name="connsiteX3" fmla="*/ 2578100 w 5156200"/>
              <a:gd name="connsiteY3" fmla="*/ 6861430 h 6861430"/>
              <a:gd name="connsiteX4" fmla="*/ 0 w 5156200"/>
              <a:gd name="connsiteY4" fmla="*/ 6861430 h 6861430"/>
              <a:gd name="connsiteX5" fmla="*/ 0 w 5156200"/>
              <a:gd name="connsiteY5" fmla="*/ 0 h 6861430"/>
              <a:gd name="connsiteX0" fmla="*/ 0 w 5421392"/>
              <a:gd name="connsiteY0" fmla="*/ 3175 h 6864605"/>
              <a:gd name="connsiteX1" fmla="*/ 4371975 w 5421392"/>
              <a:gd name="connsiteY1" fmla="*/ 0 h 6864605"/>
              <a:gd name="connsiteX2" fmla="*/ 5156200 w 5421392"/>
              <a:gd name="connsiteY2" fmla="*/ 3433890 h 6864605"/>
              <a:gd name="connsiteX3" fmla="*/ 2578100 w 5421392"/>
              <a:gd name="connsiteY3" fmla="*/ 6864605 h 6864605"/>
              <a:gd name="connsiteX4" fmla="*/ 0 w 5421392"/>
              <a:gd name="connsiteY4" fmla="*/ 6864605 h 6864605"/>
              <a:gd name="connsiteX5" fmla="*/ 0 w 5421392"/>
              <a:gd name="connsiteY5" fmla="*/ 3175 h 6864605"/>
              <a:gd name="connsiteX0" fmla="*/ 0 w 5244797"/>
              <a:gd name="connsiteY0" fmla="*/ 3175 h 6864605"/>
              <a:gd name="connsiteX1" fmla="*/ 4371975 w 5244797"/>
              <a:gd name="connsiteY1" fmla="*/ 0 h 6864605"/>
              <a:gd name="connsiteX2" fmla="*/ 5156200 w 5244797"/>
              <a:gd name="connsiteY2" fmla="*/ 3433890 h 6864605"/>
              <a:gd name="connsiteX3" fmla="*/ 2578100 w 5244797"/>
              <a:gd name="connsiteY3" fmla="*/ 6864605 h 6864605"/>
              <a:gd name="connsiteX4" fmla="*/ 0 w 5244797"/>
              <a:gd name="connsiteY4" fmla="*/ 6864605 h 6864605"/>
              <a:gd name="connsiteX5" fmla="*/ 0 w 5244797"/>
              <a:gd name="connsiteY5" fmla="*/ 3175 h 6864605"/>
              <a:gd name="connsiteX0" fmla="*/ 0 w 5243543"/>
              <a:gd name="connsiteY0" fmla="*/ 3175 h 6864605"/>
              <a:gd name="connsiteX1" fmla="*/ 4371975 w 5243543"/>
              <a:gd name="connsiteY1" fmla="*/ 0 h 6864605"/>
              <a:gd name="connsiteX2" fmla="*/ 5156200 w 5243543"/>
              <a:gd name="connsiteY2" fmla="*/ 3433890 h 6864605"/>
              <a:gd name="connsiteX3" fmla="*/ 2578100 w 5243543"/>
              <a:gd name="connsiteY3" fmla="*/ 6864605 h 6864605"/>
              <a:gd name="connsiteX4" fmla="*/ 0 w 5243543"/>
              <a:gd name="connsiteY4" fmla="*/ 6864605 h 6864605"/>
              <a:gd name="connsiteX5" fmla="*/ 0 w 5243543"/>
              <a:gd name="connsiteY5" fmla="*/ 3175 h 6864605"/>
              <a:gd name="connsiteX0" fmla="*/ 0 w 5257768"/>
              <a:gd name="connsiteY0" fmla="*/ 3175 h 6864605"/>
              <a:gd name="connsiteX1" fmla="*/ 4371975 w 5257768"/>
              <a:gd name="connsiteY1" fmla="*/ 0 h 6864605"/>
              <a:gd name="connsiteX2" fmla="*/ 5172075 w 5257768"/>
              <a:gd name="connsiteY2" fmla="*/ 3437065 h 6864605"/>
              <a:gd name="connsiteX3" fmla="*/ 2578100 w 5257768"/>
              <a:gd name="connsiteY3" fmla="*/ 6864605 h 6864605"/>
              <a:gd name="connsiteX4" fmla="*/ 0 w 5257768"/>
              <a:gd name="connsiteY4" fmla="*/ 6864605 h 6864605"/>
              <a:gd name="connsiteX5" fmla="*/ 0 w 5257768"/>
              <a:gd name="connsiteY5" fmla="*/ 3175 h 6864605"/>
              <a:gd name="connsiteX0" fmla="*/ 0 w 5173821"/>
              <a:gd name="connsiteY0" fmla="*/ 3175 h 6864605"/>
              <a:gd name="connsiteX1" fmla="*/ 4371975 w 5173821"/>
              <a:gd name="connsiteY1" fmla="*/ 0 h 6864605"/>
              <a:gd name="connsiteX2" fmla="*/ 5172075 w 5173821"/>
              <a:gd name="connsiteY2" fmla="*/ 3437065 h 6864605"/>
              <a:gd name="connsiteX3" fmla="*/ 2578100 w 5173821"/>
              <a:gd name="connsiteY3" fmla="*/ 6864605 h 6864605"/>
              <a:gd name="connsiteX4" fmla="*/ 0 w 5173821"/>
              <a:gd name="connsiteY4" fmla="*/ 6864605 h 6864605"/>
              <a:gd name="connsiteX5" fmla="*/ 0 w 5173821"/>
              <a:gd name="connsiteY5" fmla="*/ 3175 h 6864605"/>
              <a:gd name="connsiteX0" fmla="*/ 0 w 5257768"/>
              <a:gd name="connsiteY0" fmla="*/ 3175 h 6864605"/>
              <a:gd name="connsiteX1" fmla="*/ 4371975 w 5257768"/>
              <a:gd name="connsiteY1" fmla="*/ 0 h 6864605"/>
              <a:gd name="connsiteX2" fmla="*/ 5172075 w 5257768"/>
              <a:gd name="connsiteY2" fmla="*/ 3437065 h 6864605"/>
              <a:gd name="connsiteX3" fmla="*/ 2578100 w 5257768"/>
              <a:gd name="connsiteY3" fmla="*/ 6864605 h 6864605"/>
              <a:gd name="connsiteX4" fmla="*/ 0 w 5257768"/>
              <a:gd name="connsiteY4" fmla="*/ 6864605 h 6864605"/>
              <a:gd name="connsiteX5" fmla="*/ 0 w 5257768"/>
              <a:gd name="connsiteY5" fmla="*/ 3175 h 6864605"/>
              <a:gd name="connsiteX0" fmla="*/ 0 w 5251313"/>
              <a:gd name="connsiteY0" fmla="*/ 3175 h 6864605"/>
              <a:gd name="connsiteX1" fmla="*/ 4371975 w 5251313"/>
              <a:gd name="connsiteY1" fmla="*/ 0 h 6864605"/>
              <a:gd name="connsiteX2" fmla="*/ 5172075 w 5251313"/>
              <a:gd name="connsiteY2" fmla="*/ 3437065 h 6864605"/>
              <a:gd name="connsiteX3" fmla="*/ 2578100 w 5251313"/>
              <a:gd name="connsiteY3" fmla="*/ 6864605 h 6864605"/>
              <a:gd name="connsiteX4" fmla="*/ 0 w 5251313"/>
              <a:gd name="connsiteY4" fmla="*/ 6864605 h 6864605"/>
              <a:gd name="connsiteX5" fmla="*/ 0 w 5251313"/>
              <a:gd name="connsiteY5" fmla="*/ 3175 h 6864605"/>
              <a:gd name="connsiteX0" fmla="*/ 0 w 5249764"/>
              <a:gd name="connsiteY0" fmla="*/ 3175 h 6864605"/>
              <a:gd name="connsiteX1" fmla="*/ 4371975 w 5249764"/>
              <a:gd name="connsiteY1" fmla="*/ 0 h 6864605"/>
              <a:gd name="connsiteX2" fmla="*/ 5172075 w 5249764"/>
              <a:gd name="connsiteY2" fmla="*/ 3437065 h 6864605"/>
              <a:gd name="connsiteX3" fmla="*/ 2578100 w 5249764"/>
              <a:gd name="connsiteY3" fmla="*/ 6864605 h 6864605"/>
              <a:gd name="connsiteX4" fmla="*/ 0 w 5249764"/>
              <a:gd name="connsiteY4" fmla="*/ 6864605 h 6864605"/>
              <a:gd name="connsiteX5" fmla="*/ 0 w 5249764"/>
              <a:gd name="connsiteY5" fmla="*/ 3175 h 6864605"/>
              <a:gd name="connsiteX0" fmla="*/ 0 w 5180799"/>
              <a:gd name="connsiteY0" fmla="*/ 3175 h 6864605"/>
              <a:gd name="connsiteX1" fmla="*/ 4371975 w 5180799"/>
              <a:gd name="connsiteY1" fmla="*/ 0 h 6864605"/>
              <a:gd name="connsiteX2" fmla="*/ 5172075 w 5180799"/>
              <a:gd name="connsiteY2" fmla="*/ 3437065 h 6864605"/>
              <a:gd name="connsiteX3" fmla="*/ 2578100 w 5180799"/>
              <a:gd name="connsiteY3" fmla="*/ 6864605 h 6864605"/>
              <a:gd name="connsiteX4" fmla="*/ 0 w 5180799"/>
              <a:gd name="connsiteY4" fmla="*/ 6864605 h 6864605"/>
              <a:gd name="connsiteX5" fmla="*/ 0 w 5180799"/>
              <a:gd name="connsiteY5" fmla="*/ 3175 h 6864605"/>
              <a:gd name="connsiteX0" fmla="*/ 0 w 5182765"/>
              <a:gd name="connsiteY0" fmla="*/ 3175 h 6864605"/>
              <a:gd name="connsiteX1" fmla="*/ 4371975 w 5182765"/>
              <a:gd name="connsiteY1" fmla="*/ 0 h 6864605"/>
              <a:gd name="connsiteX2" fmla="*/ 5172075 w 5182765"/>
              <a:gd name="connsiteY2" fmla="*/ 3437065 h 6864605"/>
              <a:gd name="connsiteX3" fmla="*/ 2578100 w 5182765"/>
              <a:gd name="connsiteY3" fmla="*/ 6864605 h 6864605"/>
              <a:gd name="connsiteX4" fmla="*/ 0 w 5182765"/>
              <a:gd name="connsiteY4" fmla="*/ 6864605 h 6864605"/>
              <a:gd name="connsiteX5" fmla="*/ 0 w 5182765"/>
              <a:gd name="connsiteY5" fmla="*/ 3175 h 6864605"/>
              <a:gd name="connsiteX0" fmla="*/ 0 w 5172822"/>
              <a:gd name="connsiteY0" fmla="*/ 3175 h 6864605"/>
              <a:gd name="connsiteX1" fmla="*/ 4371975 w 5172822"/>
              <a:gd name="connsiteY1" fmla="*/ 0 h 6864605"/>
              <a:gd name="connsiteX2" fmla="*/ 5172075 w 5172822"/>
              <a:gd name="connsiteY2" fmla="*/ 3437065 h 6864605"/>
              <a:gd name="connsiteX3" fmla="*/ 2578100 w 5172822"/>
              <a:gd name="connsiteY3" fmla="*/ 6864605 h 6864605"/>
              <a:gd name="connsiteX4" fmla="*/ 0 w 5172822"/>
              <a:gd name="connsiteY4" fmla="*/ 6864605 h 6864605"/>
              <a:gd name="connsiteX5" fmla="*/ 0 w 5172822"/>
              <a:gd name="connsiteY5" fmla="*/ 3175 h 6864605"/>
              <a:gd name="connsiteX0" fmla="*/ 0 w 5318040"/>
              <a:gd name="connsiteY0" fmla="*/ 3175 h 6864605"/>
              <a:gd name="connsiteX1" fmla="*/ 4371975 w 5318040"/>
              <a:gd name="connsiteY1" fmla="*/ 0 h 6864605"/>
              <a:gd name="connsiteX2" fmla="*/ 5172075 w 5318040"/>
              <a:gd name="connsiteY2" fmla="*/ 3437065 h 6864605"/>
              <a:gd name="connsiteX3" fmla="*/ 4391025 w 5318040"/>
              <a:gd name="connsiteY3" fmla="*/ 6864605 h 6864605"/>
              <a:gd name="connsiteX4" fmla="*/ 0 w 5318040"/>
              <a:gd name="connsiteY4" fmla="*/ 6864605 h 6864605"/>
              <a:gd name="connsiteX5" fmla="*/ 0 w 5318040"/>
              <a:gd name="connsiteY5" fmla="*/ 3175 h 6864605"/>
              <a:gd name="connsiteX0" fmla="*/ 0 w 5172098"/>
              <a:gd name="connsiteY0" fmla="*/ 3175 h 6864605"/>
              <a:gd name="connsiteX1" fmla="*/ 4371975 w 5172098"/>
              <a:gd name="connsiteY1" fmla="*/ 0 h 6864605"/>
              <a:gd name="connsiteX2" fmla="*/ 5172075 w 5172098"/>
              <a:gd name="connsiteY2" fmla="*/ 3437065 h 6864605"/>
              <a:gd name="connsiteX3" fmla="*/ 4391025 w 5172098"/>
              <a:gd name="connsiteY3" fmla="*/ 6864605 h 6864605"/>
              <a:gd name="connsiteX4" fmla="*/ 0 w 5172098"/>
              <a:gd name="connsiteY4" fmla="*/ 6864605 h 6864605"/>
              <a:gd name="connsiteX5" fmla="*/ 0 w 5172098"/>
              <a:gd name="connsiteY5" fmla="*/ 3175 h 6864605"/>
              <a:gd name="connsiteX0" fmla="*/ 0 w 5175272"/>
              <a:gd name="connsiteY0" fmla="*/ 3175 h 6864605"/>
              <a:gd name="connsiteX1" fmla="*/ 4371975 w 5175272"/>
              <a:gd name="connsiteY1" fmla="*/ 0 h 6864605"/>
              <a:gd name="connsiteX2" fmla="*/ 5172075 w 5175272"/>
              <a:gd name="connsiteY2" fmla="*/ 3437065 h 6864605"/>
              <a:gd name="connsiteX3" fmla="*/ 4391025 w 5175272"/>
              <a:gd name="connsiteY3" fmla="*/ 6864605 h 6864605"/>
              <a:gd name="connsiteX4" fmla="*/ 0 w 5175272"/>
              <a:gd name="connsiteY4" fmla="*/ 6864605 h 6864605"/>
              <a:gd name="connsiteX5" fmla="*/ 0 w 5175272"/>
              <a:gd name="connsiteY5" fmla="*/ 3175 h 6864605"/>
              <a:gd name="connsiteX0" fmla="*/ 0 w 5172611"/>
              <a:gd name="connsiteY0" fmla="*/ 3175 h 6864605"/>
              <a:gd name="connsiteX1" fmla="*/ 4371975 w 5172611"/>
              <a:gd name="connsiteY1" fmla="*/ 0 h 6864605"/>
              <a:gd name="connsiteX2" fmla="*/ 5172075 w 5172611"/>
              <a:gd name="connsiteY2" fmla="*/ 3437065 h 6864605"/>
              <a:gd name="connsiteX3" fmla="*/ 4391025 w 5172611"/>
              <a:gd name="connsiteY3" fmla="*/ 6864605 h 6864605"/>
              <a:gd name="connsiteX4" fmla="*/ 0 w 5172611"/>
              <a:gd name="connsiteY4" fmla="*/ 6864605 h 6864605"/>
              <a:gd name="connsiteX5" fmla="*/ 0 w 5172611"/>
              <a:gd name="connsiteY5" fmla="*/ 3175 h 6864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172611" h="6864605">
                <a:moveTo>
                  <a:pt x="0" y="3175"/>
                </a:moveTo>
                <a:lnTo>
                  <a:pt x="4371975" y="0"/>
                </a:lnTo>
                <a:cubicBezTo>
                  <a:pt x="4935395" y="1158875"/>
                  <a:pt x="5156200" y="2292964"/>
                  <a:pt x="5172075" y="3437065"/>
                </a:cubicBezTo>
                <a:cubicBezTo>
                  <a:pt x="5187950" y="4581166"/>
                  <a:pt x="4849670" y="5870830"/>
                  <a:pt x="4391025" y="6864605"/>
                </a:cubicBezTo>
                <a:lnTo>
                  <a:pt x="0" y="6864605"/>
                </a:lnTo>
                <a:lnTo>
                  <a:pt x="0" y="3175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r>
              <a:rPr lang="fr-BE" dirty="0"/>
              <a:t>Cliquez sur Insertion puis Image </a:t>
            </a:r>
            <a:br>
              <a:rPr lang="fr-BE" dirty="0"/>
            </a:br>
            <a:r>
              <a:rPr lang="fr-BE" dirty="0"/>
              <a:t>pour ajouter l’image de votre choix</a:t>
            </a:r>
          </a:p>
        </p:txBody>
      </p:sp>
      <p:sp>
        <p:nvSpPr>
          <p:cNvPr id="6" name="Espace réservé du numéro de diapositive 8">
            <a:extLst>
              <a:ext uri="{FF2B5EF4-FFF2-40B4-BE49-F238E27FC236}">
                <a16:creationId xmlns:a16="http://schemas.microsoft.com/office/drawing/2014/main" id="{8245C2FD-9E79-4D3F-B9F6-236C1BBA20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46072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2286709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re + 2x texte/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8">
            <a:extLst>
              <a:ext uri="{FF2B5EF4-FFF2-40B4-BE49-F238E27FC236}">
                <a16:creationId xmlns:a16="http://schemas.microsoft.com/office/drawing/2014/main" id="{11CC9A36-C398-4DD2-98DF-E6B666C9D73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46072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669B79E0-5A23-48F4-A1D9-42141409F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7188" cy="9720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3600" b="1">
                <a:solidFill>
                  <a:srgbClr val="EB142A"/>
                </a:solidFill>
                <a:latin typeface="+mn-lt"/>
              </a:defRPr>
            </a:lvl1pPr>
          </a:lstStyle>
          <a:p>
            <a:r>
              <a:rPr lang="fr-FR"/>
              <a:t>Modifiez le style du titre</a:t>
            </a:r>
            <a:endParaRPr lang="fr-BE" dirty="0"/>
          </a:p>
        </p:txBody>
      </p:sp>
      <p:sp>
        <p:nvSpPr>
          <p:cNvPr id="6" name="Tijdelijke aanduiding voor tekst 2">
            <a:extLst>
              <a:ext uri="{FF2B5EF4-FFF2-40B4-BE49-F238E27FC236}">
                <a16:creationId xmlns:a16="http://schemas.microsoft.com/office/drawing/2014/main" id="{E4BD950F-E854-46E3-8732-CBA576F02943}"/>
              </a:ext>
            </a:extLst>
          </p:cNvPr>
          <p:cNvSpPr>
            <a:spLocks noGrp="1" noChangeAspect="1"/>
          </p:cNvSpPr>
          <p:nvPr>
            <p:ph idx="1"/>
          </p:nvPr>
        </p:nvSpPr>
        <p:spPr>
          <a:xfrm>
            <a:off x="838200" y="1490401"/>
            <a:ext cx="5156199" cy="47029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2400"/>
            </a:lvl1pPr>
            <a:lvl2pPr marL="625475" indent="-263525">
              <a:tabLst>
                <a:tab pos="625475" algn="l"/>
              </a:tabLst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13" name="Tijdelijke aanduiding voor tekst 2">
            <a:extLst>
              <a:ext uri="{FF2B5EF4-FFF2-40B4-BE49-F238E27FC236}">
                <a16:creationId xmlns:a16="http://schemas.microsoft.com/office/drawing/2014/main" id="{855FA6E3-3318-477D-8783-0FFC64480995}"/>
              </a:ext>
            </a:extLst>
          </p:cNvPr>
          <p:cNvSpPr>
            <a:spLocks noGrp="1" noChangeAspect="1"/>
          </p:cNvSpPr>
          <p:nvPr>
            <p:ph idx="11"/>
          </p:nvPr>
        </p:nvSpPr>
        <p:spPr>
          <a:xfrm>
            <a:off x="6189872" y="1490401"/>
            <a:ext cx="5156199" cy="47029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/>
            </a:lvl1pPr>
            <a:lvl2pPr marL="625475" indent="-263525">
              <a:tabLst>
                <a:tab pos="625475" algn="l"/>
              </a:tabLst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02827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re + 3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9CFDF7-72E9-4731-968F-36CAF7B20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9720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3600" b="1">
                <a:solidFill>
                  <a:srgbClr val="EB142A"/>
                </a:solidFill>
                <a:latin typeface="+mn-lt"/>
              </a:defRPr>
            </a:lvl1pPr>
          </a:lstStyle>
          <a:p>
            <a:r>
              <a:rPr lang="fr-FR"/>
              <a:t>Modifiez le style du titre</a:t>
            </a:r>
            <a:endParaRPr lang="fr-BE" dirty="0"/>
          </a:p>
        </p:txBody>
      </p:sp>
      <p:sp>
        <p:nvSpPr>
          <p:cNvPr id="7" name="Espace réservé du numéro de diapositive 8">
            <a:extLst>
              <a:ext uri="{FF2B5EF4-FFF2-40B4-BE49-F238E27FC236}">
                <a16:creationId xmlns:a16="http://schemas.microsoft.com/office/drawing/2014/main" id="{39D67D44-73AB-40AB-8513-B5ABFF14E0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46072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  <p:sp>
        <p:nvSpPr>
          <p:cNvPr id="8" name="Tijdelijke aanduiding voor tekst 2">
            <a:extLst>
              <a:ext uri="{FF2B5EF4-FFF2-40B4-BE49-F238E27FC236}">
                <a16:creationId xmlns:a16="http://schemas.microsoft.com/office/drawing/2014/main" id="{8223B352-7CB9-43A9-B320-A4EE7C3C1237}"/>
              </a:ext>
            </a:extLst>
          </p:cNvPr>
          <p:cNvSpPr>
            <a:spLocks noGrp="1" noChangeAspect="1"/>
          </p:cNvSpPr>
          <p:nvPr>
            <p:ph idx="1"/>
          </p:nvPr>
        </p:nvSpPr>
        <p:spPr>
          <a:xfrm>
            <a:off x="838200" y="1508399"/>
            <a:ext cx="3414710" cy="468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/>
            </a:lvl1pPr>
            <a:lvl2pPr>
              <a:defRPr/>
            </a:lvl2pPr>
            <a:lvl3pPr marL="898525" indent="-182563">
              <a:tabLst>
                <a:tab pos="898525" algn="l"/>
              </a:tabLst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11" name="Tijdelijke aanduiding voor tekst 2">
            <a:extLst>
              <a:ext uri="{FF2B5EF4-FFF2-40B4-BE49-F238E27FC236}">
                <a16:creationId xmlns:a16="http://schemas.microsoft.com/office/drawing/2014/main" id="{49F58205-B11D-41E5-A2B7-F4632249E00D}"/>
              </a:ext>
            </a:extLst>
          </p:cNvPr>
          <p:cNvSpPr>
            <a:spLocks noGrp="1" noChangeAspect="1"/>
          </p:cNvSpPr>
          <p:nvPr>
            <p:ph idx="16"/>
          </p:nvPr>
        </p:nvSpPr>
        <p:spPr>
          <a:xfrm>
            <a:off x="4384781" y="1508399"/>
            <a:ext cx="3414710" cy="468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/>
            </a:lvl1pPr>
            <a:lvl2pPr>
              <a:defRPr/>
            </a:lvl2pPr>
            <a:lvl3pPr marL="898525" indent="-182563">
              <a:tabLst>
                <a:tab pos="898525" algn="l"/>
              </a:tabLst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12" name="Tijdelijke aanduiding voor tekst 2">
            <a:extLst>
              <a:ext uri="{FF2B5EF4-FFF2-40B4-BE49-F238E27FC236}">
                <a16:creationId xmlns:a16="http://schemas.microsoft.com/office/drawing/2014/main" id="{089BDCE0-5B38-43E2-8210-2E7F67D51DFF}"/>
              </a:ext>
            </a:extLst>
          </p:cNvPr>
          <p:cNvSpPr>
            <a:spLocks noGrp="1" noChangeAspect="1"/>
          </p:cNvSpPr>
          <p:nvPr>
            <p:ph idx="17"/>
          </p:nvPr>
        </p:nvSpPr>
        <p:spPr>
          <a:xfrm>
            <a:off x="7931362" y="1508399"/>
            <a:ext cx="3414710" cy="468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/>
            </a:lvl1pPr>
            <a:lvl2pPr>
              <a:defRPr/>
            </a:lvl2pPr>
            <a:lvl3pPr marL="898525" indent="-180975">
              <a:tabLst>
                <a:tab pos="898525" algn="l"/>
              </a:tabLst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7392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Cita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398873-015E-4D32-8FA2-F5357DA7D0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7050" y="620712"/>
            <a:ext cx="6057900" cy="5616575"/>
          </a:xfrm>
          <a:prstGeom prst="rect">
            <a:avLst/>
          </a:prstGeom>
        </p:spPr>
        <p:txBody>
          <a:bodyPr lIns="0" anchor="ctr">
            <a:normAutofit/>
          </a:bodyPr>
          <a:lstStyle>
            <a:lvl1pPr algn="ctr">
              <a:defRPr sz="5000" b="1">
                <a:solidFill>
                  <a:srgbClr val="676767"/>
                </a:solidFill>
                <a:latin typeface="+mn-lt"/>
              </a:defRPr>
            </a:lvl1pPr>
          </a:lstStyle>
          <a:p>
            <a:r>
              <a:rPr lang="fr-FR"/>
              <a:t>Modifiez le style du titre</a:t>
            </a:r>
            <a:endParaRPr lang="fr-BE" dirty="0"/>
          </a:p>
        </p:txBody>
      </p:sp>
      <p:sp>
        <p:nvSpPr>
          <p:cNvPr id="5" name="Espace réservé du numéro de diapositive 8">
            <a:extLst>
              <a:ext uri="{FF2B5EF4-FFF2-40B4-BE49-F238E27FC236}">
                <a16:creationId xmlns:a16="http://schemas.microsoft.com/office/drawing/2014/main" id="{E37A068E-17EF-4B33-B6C8-02576AAE98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46072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676779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8">
            <a:extLst>
              <a:ext uri="{FF2B5EF4-FFF2-40B4-BE49-F238E27FC236}">
                <a16:creationId xmlns:a16="http://schemas.microsoft.com/office/drawing/2014/main" id="{4CBD1608-1CE8-4D7C-9F54-B0A263E490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46072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2471615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8">
            <a:extLst>
              <a:ext uri="{FF2B5EF4-FFF2-40B4-BE49-F238E27FC236}">
                <a16:creationId xmlns:a16="http://schemas.microsoft.com/office/drawing/2014/main" id="{FDCA266B-ECB5-41F3-B455-C21159DFCE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46072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  <p:sp>
        <p:nvSpPr>
          <p:cNvPr id="9" name="Tijdelijke aanduiding voor titel 1">
            <a:extLst>
              <a:ext uri="{FF2B5EF4-FFF2-40B4-BE49-F238E27FC236}">
                <a16:creationId xmlns:a16="http://schemas.microsoft.com/office/drawing/2014/main" id="{86E33836-A2B4-46F9-BD85-1E40846A2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3600"/>
            <a:ext cx="10515600" cy="97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BE" noProof="0" dirty="0"/>
              <a:t>Modifiez le style du titre</a:t>
            </a:r>
          </a:p>
        </p:txBody>
      </p:sp>
      <p:sp>
        <p:nvSpPr>
          <p:cNvPr id="11" name="Tijdelijke aanduiding voor tekst 2">
            <a:extLst>
              <a:ext uri="{FF2B5EF4-FFF2-40B4-BE49-F238E27FC236}">
                <a16:creationId xmlns:a16="http://schemas.microsoft.com/office/drawing/2014/main" id="{0D6A47F5-3095-418C-813F-DFB33096A5D7}"/>
              </a:ext>
            </a:extLst>
          </p:cNvPr>
          <p:cNvSpPr>
            <a:spLocks noGrp="1" noChangeAspect="1"/>
          </p:cNvSpPr>
          <p:nvPr>
            <p:ph type="body" idx="1"/>
          </p:nvPr>
        </p:nvSpPr>
        <p:spPr>
          <a:xfrm>
            <a:off x="838200" y="1490400"/>
            <a:ext cx="10507872" cy="4796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  <a:p>
            <a:pPr lvl="4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5661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4" r:id="rId2"/>
    <p:sldLayoutId id="2147483662" r:id="rId3"/>
    <p:sldLayoutId id="2147483663" r:id="rId4"/>
    <p:sldLayoutId id="2147483669" r:id="rId5"/>
    <p:sldLayoutId id="2147483666" r:id="rId6"/>
    <p:sldLayoutId id="2147483667" r:id="rId7"/>
    <p:sldLayoutId id="2147483670" r:id="rId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rgbClr val="EB142A"/>
          </a:solidFill>
          <a:latin typeface="+mn-lt"/>
          <a:ea typeface="+mj-ea"/>
          <a:cs typeface="+mj-cs"/>
        </a:defRPr>
      </a:lvl1pPr>
    </p:titleStyle>
    <p:bodyStyle>
      <a:lvl1pPr marL="271463" indent="-271463" algn="l" defTabSz="914400" rtl="0" eaLnBrk="1" latinLnBrk="0" hangingPunct="1">
        <a:lnSpc>
          <a:spcPct val="100000"/>
        </a:lnSpc>
        <a:spcBef>
          <a:spcPts val="1000"/>
        </a:spcBef>
        <a:buFontTx/>
        <a:buBlip>
          <a:blip r:embed="rId11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34988" indent="-263525" algn="l" defTabSz="914400" rtl="0" eaLnBrk="1" latinLnBrk="0" hangingPunct="1">
        <a:lnSpc>
          <a:spcPct val="100000"/>
        </a:lnSpc>
        <a:spcBef>
          <a:spcPts val="500"/>
        </a:spcBef>
        <a:buFontTx/>
        <a:buBlip>
          <a:blip r:embed="rId12"/>
        </a:buBlip>
        <a:tabLst>
          <a:tab pos="534988" algn="l"/>
        </a:tabLst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89013" indent="-180975" algn="l" defTabSz="914400" rtl="0" eaLnBrk="1" latinLnBrk="0" hangingPunct="1">
        <a:lnSpc>
          <a:spcPct val="100000"/>
        </a:lnSpc>
        <a:spcBef>
          <a:spcPts val="500"/>
        </a:spcBef>
        <a:buSzPct val="70000"/>
        <a:buFontTx/>
        <a:buBlip>
          <a:blip r:embed="rId11"/>
        </a:buBlip>
        <a:tabLst>
          <a:tab pos="989013" algn="l"/>
        </a:tabLst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3513" indent="-180975" algn="l" defTabSz="914400" rtl="0" eaLnBrk="1" latinLnBrk="0" hangingPunct="1">
        <a:lnSpc>
          <a:spcPct val="100000"/>
        </a:lnSpc>
        <a:spcBef>
          <a:spcPts val="500"/>
        </a:spcBef>
        <a:buClr>
          <a:srgbClr val="CCCCCC"/>
        </a:buClr>
        <a:buFont typeface="Arial" panose="020B0604020202020204" pitchFamily="34" charset="0"/>
        <a:buChar char="•"/>
        <a:tabLst>
          <a:tab pos="1433513" algn="l"/>
        </a:tabLst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95463" marR="0" indent="-180975" algn="l" defTabSz="868363" rtl="0" eaLnBrk="1" fontAlgn="auto" latinLnBrk="0" hangingPunct="1">
        <a:lnSpc>
          <a:spcPct val="100000"/>
        </a:lnSpc>
        <a:spcBef>
          <a:spcPts val="500"/>
        </a:spcBef>
        <a:spcAft>
          <a:spcPts val="0"/>
        </a:spcAft>
        <a:buClr>
          <a:srgbClr val="CCCCCC"/>
        </a:buClr>
        <a:buSzTx/>
        <a:buFont typeface="Arial" panose="020B0604020202020204" pitchFamily="34" charset="0"/>
        <a:buChar char="•"/>
        <a:tabLst>
          <a:tab pos="1795463" algn="l"/>
        </a:tabLst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02E376-8619-4E2D-8C24-A56A01E5C5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BE" sz="5400" dirty="0"/>
              <a:t>Manuel : Chômage temporaire </a:t>
            </a:r>
            <a:endParaRPr lang="fr-BE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2E03810-02C9-40B7-9C4E-54E2DD100C6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fr-BE" dirty="0"/>
              <a:t>Introduction des communications CT sur le portail de la Sécurité Sociale </a:t>
            </a:r>
          </a:p>
          <a:p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41301650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0857D42E-77A8-49F6-9C0E-C67A15013E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2</a:t>
            </a:fld>
            <a:endParaRPr lang="fr-BE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50453B45-CEC7-48BE-B044-39CA512FE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/>
              <a:t>Se connecter  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7FC117-1C22-4293-AD6E-A1F9DE1492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6711" y="2010737"/>
            <a:ext cx="5639289" cy="3310415"/>
          </a:xfrm>
          <a:prstGeom prst="rect">
            <a:avLst/>
          </a:prstGeom>
        </p:spPr>
      </p:pic>
      <p:pic>
        <p:nvPicPr>
          <p:cNvPr id="6" name="Espace réservé du contenu 6">
            <a:extLst>
              <a:ext uri="{FF2B5EF4-FFF2-40B4-BE49-F238E27FC236}">
                <a16:creationId xmlns:a16="http://schemas.microsoft.com/office/drawing/2014/main" id="{21B02B41-AAF5-45C5-9C8E-173371BB9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8547" y="1930317"/>
            <a:ext cx="5133907" cy="3310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6566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B8197C98-3E55-4654-88C7-D59DDC80AE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3</a:t>
            </a:fld>
            <a:endParaRPr lang="fr-BE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BEFC5357-58F2-428C-AE95-5DF69D8A6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/>
              <a:t>Se connecter 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112449-229A-42CD-A159-302C8DE4F2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22659" y="1864280"/>
            <a:ext cx="5657578" cy="401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61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D6A72D79-8962-4C6F-9340-852B3DC657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4</a:t>
            </a:fld>
            <a:endParaRPr lang="fr-BE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58866586-0F52-411E-BE29-13AD55151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/>
              <a:t>Identification employeur 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7D223A-A69A-44B6-9796-1A0887AEDF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7256" y="1681316"/>
            <a:ext cx="10337487" cy="4053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241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12247097-1145-4E8E-9A0A-011CF7E6E6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5</a:t>
            </a:fld>
            <a:endParaRPr lang="fr-BE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0B8EDC99-C884-469A-B1C5-8CC09E4D48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Introduire</a:t>
            </a:r>
            <a:r>
              <a:rPr lang="nl-BE" dirty="0"/>
              <a:t> </a:t>
            </a:r>
            <a:r>
              <a:rPr lang="nl-BE" dirty="0" err="1"/>
              <a:t>une</a:t>
            </a:r>
            <a:r>
              <a:rPr lang="nl-BE" dirty="0"/>
              <a:t> nouvelle </a:t>
            </a:r>
            <a:r>
              <a:rPr lang="nl-BE" dirty="0" err="1"/>
              <a:t>communication</a:t>
            </a:r>
            <a:endParaRPr lang="fr-BE" dirty="0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3AB5425-6B0B-4DBB-8C84-8E5AAE1227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6137" y="1768990"/>
            <a:ext cx="10507663" cy="370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8188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82AFED-4EF4-476D-A9CB-37439D75EC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0275" y="2566193"/>
            <a:ext cx="5609026" cy="2852737"/>
          </a:xfrm>
        </p:spPr>
        <p:txBody>
          <a:bodyPr/>
          <a:lstStyle/>
          <a:p>
            <a:r>
              <a:rPr lang="fr-BE" dirty="0"/>
              <a:t>Chômage temporaire prévu pour Raisons Economiques 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B5A10AB-9778-49E8-BB0A-84AF00A1FD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05500" y="1066006"/>
            <a:ext cx="5609026" cy="1500187"/>
          </a:xfrm>
        </p:spPr>
        <p:txBody>
          <a:bodyPr/>
          <a:lstStyle/>
          <a:p>
            <a:r>
              <a:rPr lang="fr-BE" dirty="0"/>
              <a:t>Introduire une communication 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F2D149E-257F-48F6-98B1-1AFD03AE85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6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27456594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728F5A63-C136-4FFE-BF9C-470BD4FBF5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7</a:t>
            </a:fld>
            <a:endParaRPr lang="fr-BE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EC911C69-0EAD-41AD-B60C-BCED66766C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09" y="-86946"/>
            <a:ext cx="11973582" cy="676714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3B8ECD8-1F1D-4127-9302-958665613C8C}"/>
              </a:ext>
            </a:extLst>
          </p:cNvPr>
          <p:cNvSpPr/>
          <p:nvPr/>
        </p:nvSpPr>
        <p:spPr>
          <a:xfrm>
            <a:off x="5827364" y="337735"/>
            <a:ext cx="2456480" cy="50369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100" dirty="0"/>
              <a:t>Introduire les dates de début et de fin </a:t>
            </a:r>
          </a:p>
          <a:p>
            <a:pPr algn="ctr"/>
            <a:r>
              <a:rPr lang="fr-BE" sz="1100" dirty="0"/>
              <a:t>(Aide disponible en cliquant sur le calendrier)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B6CD03D-DEE8-4342-BE7F-CBD992414DFD}"/>
              </a:ext>
            </a:extLst>
          </p:cNvPr>
          <p:cNvSpPr/>
          <p:nvPr/>
        </p:nvSpPr>
        <p:spPr>
          <a:xfrm>
            <a:off x="7826645" y="927316"/>
            <a:ext cx="3776419" cy="50369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100" dirty="0"/>
              <a:t>Introduire la commission paritaire et sélectionner le niveau dans le menu déroulant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616933-C121-473A-9326-BAF407962012}"/>
              </a:ext>
            </a:extLst>
          </p:cNvPr>
          <p:cNvSpPr/>
          <p:nvPr/>
        </p:nvSpPr>
        <p:spPr>
          <a:xfrm>
            <a:off x="7826645" y="1591160"/>
            <a:ext cx="3776419" cy="60185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 algn="ctr">
              <a:buFontTx/>
              <a:buChar char="-"/>
            </a:pPr>
            <a:r>
              <a:rPr lang="fr-BE" sz="1100" dirty="0"/>
              <a:t>Choisir le type de suspension</a:t>
            </a:r>
          </a:p>
          <a:p>
            <a:pPr marL="171450" indent="-171450" algn="ctr">
              <a:buFontTx/>
              <a:buChar char="-"/>
            </a:pPr>
            <a:r>
              <a:rPr lang="fr-BE" sz="1100" dirty="0"/>
              <a:t>Cocher l’attestation sur l’honneur </a:t>
            </a:r>
          </a:p>
          <a:p>
            <a:pPr marL="171450" indent="-171450" algn="ctr">
              <a:buFontTx/>
              <a:buChar char="-"/>
            </a:pPr>
            <a:r>
              <a:rPr lang="fr-BE" sz="1100" dirty="0"/>
              <a:t>Sélectionner dans le menu déroulant la cause économique  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DE252F97-AA8B-42BA-91AA-3CBD8F2215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8170" y="4112040"/>
            <a:ext cx="4224894" cy="1310754"/>
          </a:xfrm>
          <a:prstGeom prst="rect">
            <a:avLst/>
          </a:prstGeom>
        </p:spPr>
      </p:pic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6FB628B4-C8AC-497F-A54C-7AD711BC6536}"/>
              </a:ext>
            </a:extLst>
          </p:cNvPr>
          <p:cNvCxnSpPr>
            <a:cxnSpLocks/>
          </p:cNvCxnSpPr>
          <p:nvPr/>
        </p:nvCxnSpPr>
        <p:spPr>
          <a:xfrm flipH="1">
            <a:off x="5263763" y="728420"/>
            <a:ext cx="563601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EC720BC2-6F85-4461-A1D0-43D50CC3412D}"/>
              </a:ext>
            </a:extLst>
          </p:cNvPr>
          <p:cNvCxnSpPr>
            <a:cxnSpLocks/>
          </p:cNvCxnSpPr>
          <p:nvPr/>
        </p:nvCxnSpPr>
        <p:spPr>
          <a:xfrm flipH="1" flipV="1">
            <a:off x="5483705" y="1062508"/>
            <a:ext cx="2342940" cy="28584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10">
            <a:extLst>
              <a:ext uri="{FF2B5EF4-FFF2-40B4-BE49-F238E27FC236}">
                <a16:creationId xmlns:a16="http://schemas.microsoft.com/office/drawing/2014/main" id="{136452A3-AE01-49A1-975C-D01FBFDDD0F3}"/>
              </a:ext>
            </a:extLst>
          </p:cNvPr>
          <p:cNvCxnSpPr>
            <a:cxnSpLocks/>
          </p:cNvCxnSpPr>
          <p:nvPr/>
        </p:nvCxnSpPr>
        <p:spPr>
          <a:xfrm flipH="1" flipV="1">
            <a:off x="5263763" y="1385162"/>
            <a:ext cx="2562882" cy="36324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id="{DF8ADBEE-B1BD-45AD-810B-98713DFB5462}"/>
              </a:ext>
            </a:extLst>
          </p:cNvPr>
          <p:cNvCxnSpPr>
            <a:cxnSpLocks/>
          </p:cNvCxnSpPr>
          <p:nvPr/>
        </p:nvCxnSpPr>
        <p:spPr>
          <a:xfrm flipH="1">
            <a:off x="3236181" y="1892085"/>
            <a:ext cx="4590464" cy="35000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>
            <a:extLst>
              <a:ext uri="{FF2B5EF4-FFF2-40B4-BE49-F238E27FC236}">
                <a16:creationId xmlns:a16="http://schemas.microsoft.com/office/drawing/2014/main" id="{ED46D507-90B0-4AB5-82D2-67FBA69919AB}"/>
              </a:ext>
            </a:extLst>
          </p:cNvPr>
          <p:cNvCxnSpPr>
            <a:cxnSpLocks/>
          </p:cNvCxnSpPr>
          <p:nvPr/>
        </p:nvCxnSpPr>
        <p:spPr>
          <a:xfrm flipH="1">
            <a:off x="4929809" y="2129083"/>
            <a:ext cx="2896836" cy="36268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avec flèche 18">
            <a:extLst>
              <a:ext uri="{FF2B5EF4-FFF2-40B4-BE49-F238E27FC236}">
                <a16:creationId xmlns:a16="http://schemas.microsoft.com/office/drawing/2014/main" id="{7A89BC50-34B0-474F-8E47-C1CF4E50DB01}"/>
              </a:ext>
            </a:extLst>
          </p:cNvPr>
          <p:cNvCxnSpPr>
            <a:cxnSpLocks/>
          </p:cNvCxnSpPr>
          <p:nvPr/>
        </p:nvCxnSpPr>
        <p:spPr>
          <a:xfrm flipH="1">
            <a:off x="4341412" y="4258484"/>
            <a:ext cx="3078404" cy="24990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avec flèche 20">
            <a:extLst>
              <a:ext uri="{FF2B5EF4-FFF2-40B4-BE49-F238E27FC236}">
                <a16:creationId xmlns:a16="http://schemas.microsoft.com/office/drawing/2014/main" id="{43F84D04-51CC-42EA-A549-5328B235B0F1}"/>
              </a:ext>
            </a:extLst>
          </p:cNvPr>
          <p:cNvCxnSpPr>
            <a:cxnSpLocks/>
          </p:cNvCxnSpPr>
          <p:nvPr/>
        </p:nvCxnSpPr>
        <p:spPr>
          <a:xfrm flipH="1">
            <a:off x="3918079" y="4608052"/>
            <a:ext cx="3579337" cy="33589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0730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3D153C6B-1E46-49C9-88C3-4F007C2CE1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8</a:t>
            </a:fld>
            <a:endParaRPr lang="fr-BE" dirty="0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63CDD848-360A-4645-89E8-658E16C3C8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379780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DA98C4A-6484-4F95-B504-3257385DE2F1}"/>
              </a:ext>
            </a:extLst>
          </p:cNvPr>
          <p:cNvSpPr/>
          <p:nvPr/>
        </p:nvSpPr>
        <p:spPr>
          <a:xfrm>
            <a:off x="666178" y="4242765"/>
            <a:ext cx="4497092" cy="1579727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/>
              <a:t>En </a:t>
            </a:r>
            <a:r>
              <a:rPr lang="nl-BE" sz="1400" dirty="0" err="1"/>
              <a:t>cas</a:t>
            </a:r>
            <a:r>
              <a:rPr lang="nl-BE" sz="1400" dirty="0"/>
              <a:t> de </a:t>
            </a:r>
            <a:r>
              <a:rPr lang="nl-BE" sz="1400" dirty="0" err="1"/>
              <a:t>choix</a:t>
            </a:r>
            <a:r>
              <a:rPr lang="nl-BE" sz="1400" dirty="0"/>
              <a:t> </a:t>
            </a:r>
            <a:r>
              <a:rPr lang="nl-BE" sz="1400" dirty="0" err="1"/>
              <a:t>d’encodage</a:t>
            </a:r>
            <a:r>
              <a:rPr lang="nl-BE" sz="1400" dirty="0"/>
              <a:t> </a:t>
            </a:r>
            <a:r>
              <a:rPr lang="nl-BE" sz="1400" dirty="0" err="1"/>
              <a:t>manuel</a:t>
            </a:r>
            <a:r>
              <a:rPr lang="nl-BE" sz="1400" dirty="0"/>
              <a:t> </a:t>
            </a:r>
            <a:r>
              <a:rPr lang="nl-BE" sz="1400" dirty="0" err="1"/>
              <a:t>groupé</a:t>
            </a:r>
            <a:r>
              <a:rPr lang="nl-BE" sz="1400" dirty="0"/>
              <a:t> : </a:t>
            </a:r>
            <a:r>
              <a:rPr lang="nl-BE" sz="1400" dirty="0" err="1"/>
              <a:t>L’employeur</a:t>
            </a:r>
            <a:r>
              <a:rPr lang="nl-BE" sz="1400" dirty="0"/>
              <a:t> peut copier/</a:t>
            </a:r>
            <a:r>
              <a:rPr lang="nl-BE" sz="1400" dirty="0" err="1"/>
              <a:t>coller</a:t>
            </a:r>
            <a:r>
              <a:rPr lang="nl-BE" sz="1400" dirty="0"/>
              <a:t> </a:t>
            </a:r>
            <a:r>
              <a:rPr lang="nl-BE" sz="1400" dirty="0" err="1"/>
              <a:t>une</a:t>
            </a:r>
            <a:r>
              <a:rPr lang="nl-BE" sz="1400" dirty="0"/>
              <a:t> </a:t>
            </a:r>
            <a:r>
              <a:rPr lang="nl-BE" sz="1400" dirty="0" err="1"/>
              <a:t>liste</a:t>
            </a:r>
            <a:r>
              <a:rPr lang="nl-BE" sz="1400" dirty="0"/>
              <a:t> de </a:t>
            </a:r>
            <a:r>
              <a:rPr lang="nl-BE" sz="1400" dirty="0" err="1"/>
              <a:t>travailleurs</a:t>
            </a:r>
            <a:r>
              <a:rPr lang="nl-BE" sz="1400" dirty="0"/>
              <a:t> </a:t>
            </a:r>
            <a:r>
              <a:rPr lang="nl-BE" sz="1400" dirty="0" err="1"/>
              <a:t>depuis</a:t>
            </a:r>
            <a:r>
              <a:rPr lang="nl-BE" sz="1400" dirty="0"/>
              <a:t> </a:t>
            </a:r>
            <a:r>
              <a:rPr lang="nl-BE" sz="1400" dirty="0" err="1"/>
              <a:t>un</a:t>
            </a:r>
            <a:r>
              <a:rPr lang="nl-BE" sz="1400" dirty="0"/>
              <a:t> fichiers Excel, Word, </a:t>
            </a:r>
            <a:r>
              <a:rPr lang="nl-BE" sz="1400" dirty="0" err="1"/>
              <a:t>NotePad</a:t>
            </a:r>
            <a:r>
              <a:rPr lang="nl-BE" sz="1400" dirty="0"/>
              <a:t> </a:t>
            </a:r>
            <a:r>
              <a:rPr lang="nl-BE" sz="1400" dirty="0" err="1"/>
              <a:t>ou</a:t>
            </a:r>
            <a:r>
              <a:rPr lang="nl-BE" sz="1400" dirty="0"/>
              <a:t> </a:t>
            </a:r>
            <a:r>
              <a:rPr lang="nl-BE" sz="1400" dirty="0" err="1"/>
              <a:t>WordPad</a:t>
            </a:r>
            <a:endParaRPr lang="nl-BE" sz="1400" dirty="0"/>
          </a:p>
          <a:p>
            <a:pPr algn="ctr"/>
            <a:r>
              <a:rPr lang="nl-BE" sz="1400" dirty="0"/>
              <a:t>Le format </a:t>
            </a:r>
            <a:r>
              <a:rPr lang="nl-BE" sz="1400" dirty="0" err="1"/>
              <a:t>suivant</a:t>
            </a:r>
            <a:r>
              <a:rPr lang="nl-BE" sz="1400" dirty="0"/>
              <a:t> DOIT </a:t>
            </a:r>
            <a:r>
              <a:rPr lang="nl-BE" sz="1400" dirty="0" err="1"/>
              <a:t>être</a:t>
            </a:r>
            <a:r>
              <a:rPr lang="nl-BE" sz="1400" dirty="0"/>
              <a:t> </a:t>
            </a:r>
            <a:r>
              <a:rPr lang="nl-BE" sz="1400" dirty="0" err="1"/>
              <a:t>respecté</a:t>
            </a:r>
            <a:r>
              <a:rPr lang="nl-BE" sz="1400" dirty="0"/>
              <a:t> : </a:t>
            </a:r>
          </a:p>
          <a:p>
            <a:pPr algn="ctr"/>
            <a:endParaRPr lang="nl-BE" sz="1400" dirty="0"/>
          </a:p>
          <a:p>
            <a:pPr algn="ctr"/>
            <a:r>
              <a:rPr lang="nl-BE" sz="1400" dirty="0"/>
              <a:t>NISS#NOM#PRENOM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26EEB82-D8CE-4E20-8BA5-D8DB70776B60}"/>
              </a:ext>
            </a:extLst>
          </p:cNvPr>
          <p:cNvSpPr/>
          <p:nvPr/>
        </p:nvSpPr>
        <p:spPr>
          <a:xfrm>
            <a:off x="8090115" y="4486758"/>
            <a:ext cx="2836190" cy="97639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 err="1"/>
              <a:t>Lorsque</a:t>
            </a:r>
            <a:r>
              <a:rPr lang="nl-BE" sz="1400" dirty="0"/>
              <a:t> la </a:t>
            </a:r>
            <a:r>
              <a:rPr lang="nl-BE" sz="1400" dirty="0" err="1"/>
              <a:t>totalité</a:t>
            </a:r>
            <a:r>
              <a:rPr lang="nl-BE" sz="1400" dirty="0"/>
              <a:t> des </a:t>
            </a:r>
            <a:r>
              <a:rPr lang="nl-BE" sz="1400" dirty="0" err="1"/>
              <a:t>travailleurs</a:t>
            </a:r>
            <a:r>
              <a:rPr lang="nl-BE" sz="1400" dirty="0"/>
              <a:t> </a:t>
            </a:r>
            <a:r>
              <a:rPr lang="nl-BE" sz="1400" dirty="0" err="1"/>
              <a:t>concernés</a:t>
            </a:r>
            <a:r>
              <a:rPr lang="nl-BE" sz="1400" dirty="0"/>
              <a:t> </a:t>
            </a:r>
            <a:r>
              <a:rPr lang="nl-BE" sz="1400" dirty="0" err="1"/>
              <a:t>est</a:t>
            </a:r>
            <a:r>
              <a:rPr lang="nl-BE" sz="1400" dirty="0"/>
              <a:t> </a:t>
            </a:r>
            <a:r>
              <a:rPr lang="nl-BE" sz="1400" dirty="0" err="1"/>
              <a:t>encodée</a:t>
            </a:r>
            <a:r>
              <a:rPr lang="nl-BE" sz="1400" dirty="0"/>
              <a:t>, </a:t>
            </a:r>
            <a:r>
              <a:rPr lang="nl-BE" sz="1400" dirty="0" err="1"/>
              <a:t>cliquez</a:t>
            </a:r>
            <a:r>
              <a:rPr lang="nl-BE" sz="1400" dirty="0"/>
              <a:t> </a:t>
            </a:r>
            <a:r>
              <a:rPr lang="nl-BE" sz="1400" dirty="0" err="1"/>
              <a:t>sur</a:t>
            </a:r>
            <a:r>
              <a:rPr lang="nl-BE" sz="1400" dirty="0"/>
              <a:t> “</a:t>
            </a:r>
            <a:r>
              <a:rPr lang="nl-BE" sz="1400" dirty="0" err="1"/>
              <a:t>Suivant</a:t>
            </a:r>
            <a:r>
              <a:rPr lang="nl-BE" sz="1400" dirty="0"/>
              <a:t>”</a:t>
            </a:r>
            <a:endParaRPr lang="fr-BE" sz="1400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F000C2B-9E54-44F0-B5A7-4948AB58B4B6}"/>
              </a:ext>
            </a:extLst>
          </p:cNvPr>
          <p:cNvSpPr txBox="1"/>
          <p:nvPr/>
        </p:nvSpPr>
        <p:spPr>
          <a:xfrm>
            <a:off x="1472338" y="1662868"/>
            <a:ext cx="285168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600" dirty="0"/>
              <a:t>NISS#NOM#PRENOM</a:t>
            </a:r>
          </a:p>
          <a:p>
            <a:pPr algn="ctr"/>
            <a:r>
              <a:rPr lang="nl-BE" sz="1600" dirty="0"/>
              <a:t>NISS#NOM#PRENOM</a:t>
            </a:r>
          </a:p>
          <a:p>
            <a:pPr algn="ctr"/>
            <a:r>
              <a:rPr lang="nl-BE" sz="1600" dirty="0"/>
              <a:t>NISS#NOM#PRENOM</a:t>
            </a:r>
          </a:p>
          <a:p>
            <a:pPr algn="ctr"/>
            <a:r>
              <a:rPr lang="nl-BE" sz="1600" dirty="0"/>
              <a:t>NISS#NOM#PRENOM</a:t>
            </a:r>
          </a:p>
          <a:p>
            <a:pPr algn="ctr"/>
            <a:endParaRPr lang="nl-BE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C5F6756C-5267-42BC-B7EF-EB0FC83F12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1859" y="1230014"/>
            <a:ext cx="810838" cy="432854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F72B836B-B841-4793-A97F-0DA38FC623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81162" y="3291231"/>
            <a:ext cx="810838" cy="432854"/>
          </a:xfrm>
          <a:prstGeom prst="rect">
            <a:avLst/>
          </a:prstGeom>
        </p:spPr>
      </p:pic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2A62D0D3-5F6D-4279-BF86-708CD0A27EE9}"/>
              </a:ext>
            </a:extLst>
          </p:cNvPr>
          <p:cNvCxnSpPr>
            <a:cxnSpLocks/>
          </p:cNvCxnSpPr>
          <p:nvPr/>
        </p:nvCxnSpPr>
        <p:spPr>
          <a:xfrm flipV="1">
            <a:off x="4874217" y="1800407"/>
            <a:ext cx="1503336" cy="222140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6C7DEFEE-1449-4F9B-A0DC-597BD5C01D9A}"/>
              </a:ext>
            </a:extLst>
          </p:cNvPr>
          <p:cNvCxnSpPr>
            <a:cxnSpLocks/>
          </p:cNvCxnSpPr>
          <p:nvPr/>
        </p:nvCxnSpPr>
        <p:spPr>
          <a:xfrm flipV="1">
            <a:off x="10412278" y="3789336"/>
            <a:ext cx="901485" cy="65997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7655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639A1572-68B3-4725-A3C8-34DE3D4A4D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9</a:t>
            </a:fld>
            <a:endParaRPr lang="fr-BE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DC7BB645-1352-42B2-95D7-19C61D31E1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20550" cy="524827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36DF644-8879-45AA-AA5A-A0F02E4ABA17}"/>
              </a:ext>
            </a:extLst>
          </p:cNvPr>
          <p:cNvSpPr/>
          <p:nvPr/>
        </p:nvSpPr>
        <p:spPr>
          <a:xfrm>
            <a:off x="4592180" y="5291055"/>
            <a:ext cx="2836190" cy="97639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 err="1"/>
              <a:t>Vérifier</a:t>
            </a:r>
            <a:r>
              <a:rPr lang="nl-BE" sz="1400" dirty="0"/>
              <a:t> que les </a:t>
            </a:r>
            <a:r>
              <a:rPr lang="nl-BE" sz="1400" dirty="0" err="1"/>
              <a:t>informations</a:t>
            </a:r>
            <a:r>
              <a:rPr lang="nl-BE" sz="1400" dirty="0"/>
              <a:t> </a:t>
            </a:r>
            <a:r>
              <a:rPr lang="nl-BE" sz="1400" dirty="0" err="1"/>
              <a:t>encodées</a:t>
            </a:r>
            <a:r>
              <a:rPr lang="nl-BE" sz="1400" dirty="0"/>
              <a:t> </a:t>
            </a:r>
            <a:r>
              <a:rPr lang="nl-BE" sz="1400" dirty="0" err="1"/>
              <a:t>sont</a:t>
            </a:r>
            <a:r>
              <a:rPr lang="nl-BE" sz="1400" dirty="0"/>
              <a:t> </a:t>
            </a:r>
            <a:r>
              <a:rPr lang="nl-BE" sz="1400" dirty="0" err="1"/>
              <a:t>correctes</a:t>
            </a:r>
            <a:r>
              <a:rPr lang="nl-BE" sz="1400" dirty="0"/>
              <a:t> et </a:t>
            </a:r>
            <a:r>
              <a:rPr lang="nl-BE" sz="1400" dirty="0" err="1"/>
              <a:t>cliquer</a:t>
            </a:r>
            <a:r>
              <a:rPr lang="nl-BE" sz="1400" dirty="0"/>
              <a:t> </a:t>
            </a:r>
            <a:r>
              <a:rPr lang="nl-BE" sz="1400" dirty="0" err="1"/>
              <a:t>sur</a:t>
            </a:r>
            <a:r>
              <a:rPr lang="nl-BE" sz="1400" dirty="0"/>
              <a:t> “</a:t>
            </a:r>
            <a:r>
              <a:rPr lang="nl-BE" sz="1400" dirty="0" err="1"/>
              <a:t>Envoyer</a:t>
            </a:r>
            <a:r>
              <a:rPr lang="nl-BE" sz="1400" dirty="0"/>
              <a:t>”</a:t>
            </a:r>
            <a:endParaRPr lang="fr-BE" sz="1400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E0A5A8C-CD9D-4836-BC4E-7FE8252DA9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7710" y="4378351"/>
            <a:ext cx="810838" cy="432854"/>
          </a:xfrm>
          <a:prstGeom prst="rect">
            <a:avLst/>
          </a:prstGeom>
        </p:spPr>
      </p:pic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334995B9-143D-471C-9FA8-E4B2E3B635A9}"/>
              </a:ext>
            </a:extLst>
          </p:cNvPr>
          <p:cNvCxnSpPr/>
          <p:nvPr/>
        </p:nvCxnSpPr>
        <p:spPr>
          <a:xfrm flipV="1">
            <a:off x="7518400" y="4622800"/>
            <a:ext cx="3688080" cy="103632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1831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817853C6-3522-45AE-9618-D8F443D154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10</a:t>
            </a:fld>
            <a:endParaRPr lang="fr-BE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E1624E9C-4316-4122-92CA-8B5E1C787E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177799"/>
            <a:ext cx="11620500" cy="603885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0441FD7-C804-4E05-B5FC-C85FD1B23202}"/>
              </a:ext>
            </a:extLst>
          </p:cNvPr>
          <p:cNvSpPr/>
          <p:nvPr/>
        </p:nvSpPr>
        <p:spPr>
          <a:xfrm>
            <a:off x="7933896" y="398667"/>
            <a:ext cx="2836190" cy="110974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/>
              <a:t>La page </a:t>
            </a:r>
            <a:r>
              <a:rPr lang="nl-BE" sz="1400" dirty="0" err="1"/>
              <a:t>d’accusé</a:t>
            </a:r>
            <a:r>
              <a:rPr lang="nl-BE" sz="1400" dirty="0"/>
              <a:t> de </a:t>
            </a:r>
            <a:r>
              <a:rPr lang="nl-BE" sz="1400" dirty="0" err="1"/>
              <a:t>réception</a:t>
            </a:r>
            <a:r>
              <a:rPr lang="nl-BE" sz="1400" dirty="0"/>
              <a:t> </a:t>
            </a:r>
            <a:r>
              <a:rPr lang="nl-BE" sz="1400" dirty="0" err="1"/>
              <a:t>confirme</a:t>
            </a:r>
            <a:r>
              <a:rPr lang="nl-BE" sz="1400" dirty="0"/>
              <a:t> </a:t>
            </a:r>
            <a:r>
              <a:rPr lang="nl-BE" sz="1400" dirty="0" err="1"/>
              <a:t>l’envoi</a:t>
            </a:r>
            <a:r>
              <a:rPr lang="nl-BE" sz="1400" dirty="0"/>
              <a:t> de la </a:t>
            </a:r>
            <a:r>
              <a:rPr lang="nl-BE" sz="1400" dirty="0" err="1"/>
              <a:t>demande</a:t>
            </a:r>
            <a:r>
              <a:rPr lang="nl-BE" sz="1400" dirty="0"/>
              <a:t> et </a:t>
            </a:r>
            <a:r>
              <a:rPr lang="nl-BE" sz="1400" dirty="0" err="1"/>
              <a:t>génère</a:t>
            </a:r>
            <a:r>
              <a:rPr lang="nl-BE" sz="1400" dirty="0"/>
              <a:t> </a:t>
            </a:r>
            <a:r>
              <a:rPr lang="nl-BE" sz="1400" dirty="0" err="1"/>
              <a:t>un</a:t>
            </a:r>
            <a:r>
              <a:rPr lang="nl-BE" sz="1400" dirty="0"/>
              <a:t> NUMERO DE TICKET</a:t>
            </a:r>
            <a:endParaRPr lang="fr-BE" sz="1400" dirty="0"/>
          </a:p>
        </p:txBody>
      </p: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7E304C8A-9991-499A-BAED-1A7B3899A518}"/>
              </a:ext>
            </a:extLst>
          </p:cNvPr>
          <p:cNvCxnSpPr>
            <a:cxnSpLocks/>
          </p:cNvCxnSpPr>
          <p:nvPr/>
        </p:nvCxnSpPr>
        <p:spPr>
          <a:xfrm flipH="1">
            <a:off x="4497185" y="798022"/>
            <a:ext cx="3436712" cy="108065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8540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9244DC-F463-4F35-8147-9DA363EB2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6147" y="2002631"/>
            <a:ext cx="5609026" cy="2852737"/>
          </a:xfrm>
        </p:spPr>
        <p:txBody>
          <a:bodyPr/>
          <a:lstStyle/>
          <a:p>
            <a:r>
              <a:rPr lang="fr-BE" dirty="0"/>
              <a:t>Chômage temporaire pour Intempéries 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05EA495-64F3-4C84-8947-A236956F0C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36147" y="1013618"/>
            <a:ext cx="5609026" cy="1500187"/>
          </a:xfrm>
        </p:spPr>
        <p:txBody>
          <a:bodyPr/>
          <a:lstStyle/>
          <a:p>
            <a:r>
              <a:rPr lang="fr-BE" dirty="0"/>
              <a:t>Introduire une communication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1FC795D-EA37-40B8-A400-9FC5B308DC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11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41417063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CF626BE7-37D4-4AF0-9AB6-FAF11B5B92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7" y="364458"/>
            <a:ext cx="12186863" cy="5731542"/>
          </a:xfrm>
          <a:prstGeom prst="rect">
            <a:avLst/>
          </a:prstGeom>
        </p:spPr>
      </p:pic>
      <p:sp>
        <p:nvSpPr>
          <p:cNvPr id="2" name="Espace réservé du numéro de diapositive 1" hidden="1">
            <a:extLst>
              <a:ext uri="{FF2B5EF4-FFF2-40B4-BE49-F238E27FC236}">
                <a16:creationId xmlns:a16="http://schemas.microsoft.com/office/drawing/2014/main" id="{2BF1E898-48F2-4250-93A2-3B30EC5F16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1A702769-3850-4183-AD4D-D4D1727092EA}" type="slidenum">
              <a:rPr lang="fr-BE" smtClean="0"/>
              <a:pPr>
                <a:spcAft>
                  <a:spcPts val="600"/>
                </a:spcAft>
              </a:pPr>
              <a:t>12</a:t>
            </a:fld>
            <a:endParaRPr lang="fr-B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F74A2E4-EC9B-4AA7-A7CA-0C0DF181E39C}"/>
              </a:ext>
            </a:extLst>
          </p:cNvPr>
          <p:cNvSpPr/>
          <p:nvPr/>
        </p:nvSpPr>
        <p:spPr>
          <a:xfrm>
            <a:off x="8328982" y="828851"/>
            <a:ext cx="2703624" cy="71893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 err="1"/>
              <a:t>Introduire</a:t>
            </a:r>
            <a:r>
              <a:rPr lang="nl-BE" sz="1400" dirty="0"/>
              <a:t> la date de </a:t>
            </a:r>
            <a:r>
              <a:rPr lang="nl-BE" sz="1400" dirty="0" err="1"/>
              <a:t>début</a:t>
            </a:r>
            <a:r>
              <a:rPr lang="nl-BE" sz="1400" dirty="0"/>
              <a:t> et compléter </a:t>
            </a:r>
            <a:r>
              <a:rPr lang="nl-BE" sz="1400" dirty="0" err="1"/>
              <a:t>l’adresse</a:t>
            </a:r>
            <a:r>
              <a:rPr lang="nl-BE" sz="1400" dirty="0"/>
              <a:t> </a:t>
            </a:r>
            <a:r>
              <a:rPr lang="nl-BE" sz="1400" dirty="0" err="1"/>
              <a:t>chantier</a:t>
            </a:r>
            <a:r>
              <a:rPr lang="nl-BE" sz="1400" dirty="0"/>
              <a:t> </a:t>
            </a:r>
            <a:endParaRPr lang="fr-BE" sz="1400" dirty="0"/>
          </a:p>
        </p:txBody>
      </p: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4BE22CE7-3E79-44AE-8696-7C1D4FBB402F}"/>
              </a:ext>
            </a:extLst>
          </p:cNvPr>
          <p:cNvCxnSpPr>
            <a:cxnSpLocks/>
          </p:cNvCxnSpPr>
          <p:nvPr/>
        </p:nvCxnSpPr>
        <p:spPr>
          <a:xfrm flipH="1">
            <a:off x="4765964" y="984738"/>
            <a:ext cx="3563019" cy="37523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10">
            <a:extLst>
              <a:ext uri="{FF2B5EF4-FFF2-40B4-BE49-F238E27FC236}">
                <a16:creationId xmlns:a16="http://schemas.microsoft.com/office/drawing/2014/main" id="{395E7601-6A3A-4976-8227-C776E06C9E27}"/>
              </a:ext>
            </a:extLst>
          </p:cNvPr>
          <p:cNvCxnSpPr>
            <a:cxnSpLocks/>
          </p:cNvCxnSpPr>
          <p:nvPr/>
        </p:nvCxnSpPr>
        <p:spPr>
          <a:xfrm flipH="1">
            <a:off x="6654888" y="1309129"/>
            <a:ext cx="2328455" cy="28169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18DF6EFA-E239-4634-ACF4-397DD2AED513}"/>
              </a:ext>
            </a:extLst>
          </p:cNvPr>
          <p:cNvSpPr/>
          <p:nvPr/>
        </p:nvSpPr>
        <p:spPr>
          <a:xfrm>
            <a:off x="8328982" y="1829138"/>
            <a:ext cx="2703624" cy="71893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 err="1"/>
              <a:t>Définir</a:t>
            </a:r>
            <a:r>
              <a:rPr lang="nl-BE" sz="1400" dirty="0"/>
              <a:t> la nature des </a:t>
            </a:r>
            <a:r>
              <a:rPr lang="nl-BE" sz="1400" u="sng" dirty="0" err="1"/>
              <a:t>travaux</a:t>
            </a:r>
            <a:r>
              <a:rPr lang="nl-BE" sz="1400" dirty="0"/>
              <a:t> et des </a:t>
            </a:r>
            <a:r>
              <a:rPr lang="nl-BE" sz="1400" u="sng" dirty="0" err="1"/>
              <a:t>intempéries</a:t>
            </a:r>
            <a:r>
              <a:rPr lang="nl-BE" sz="1400" u="sng" dirty="0"/>
              <a:t> </a:t>
            </a:r>
            <a:endParaRPr lang="fr-BE" sz="1400" u="sng" dirty="0"/>
          </a:p>
        </p:txBody>
      </p:sp>
      <p:cxnSp>
        <p:nvCxnSpPr>
          <p:cNvPr id="16" name="Connecteur droit avec flèche 15">
            <a:extLst>
              <a:ext uri="{FF2B5EF4-FFF2-40B4-BE49-F238E27FC236}">
                <a16:creationId xmlns:a16="http://schemas.microsoft.com/office/drawing/2014/main" id="{73475C5D-13D5-471C-AF44-F7538BBA7D46}"/>
              </a:ext>
            </a:extLst>
          </p:cNvPr>
          <p:cNvCxnSpPr>
            <a:cxnSpLocks/>
          </p:cNvCxnSpPr>
          <p:nvPr/>
        </p:nvCxnSpPr>
        <p:spPr>
          <a:xfrm flipH="1">
            <a:off x="5660283" y="1915212"/>
            <a:ext cx="2668699" cy="17927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avec flèche 18">
            <a:extLst>
              <a:ext uri="{FF2B5EF4-FFF2-40B4-BE49-F238E27FC236}">
                <a16:creationId xmlns:a16="http://schemas.microsoft.com/office/drawing/2014/main" id="{34B8FF5D-90B9-4068-BE00-E15EAA240D50}"/>
              </a:ext>
            </a:extLst>
          </p:cNvPr>
          <p:cNvCxnSpPr>
            <a:cxnSpLocks/>
            <a:stCxn id="15" idx="1"/>
          </p:cNvCxnSpPr>
          <p:nvPr/>
        </p:nvCxnSpPr>
        <p:spPr>
          <a:xfrm flipH="1">
            <a:off x="5439738" y="2188605"/>
            <a:ext cx="2889244" cy="12616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DB8A0E10-03DA-4B85-8A55-839615578433}"/>
              </a:ext>
            </a:extLst>
          </p:cNvPr>
          <p:cNvSpPr/>
          <p:nvPr/>
        </p:nvSpPr>
        <p:spPr>
          <a:xfrm>
            <a:off x="8541328" y="3037908"/>
            <a:ext cx="3427487" cy="2438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/>
              <a:t>-</a:t>
            </a:r>
            <a:r>
              <a:rPr lang="nl-BE" sz="1400" dirty="0" err="1"/>
              <a:t>Cliquer</a:t>
            </a:r>
            <a:r>
              <a:rPr lang="nl-BE" sz="1400" dirty="0"/>
              <a:t> </a:t>
            </a:r>
            <a:r>
              <a:rPr lang="nl-BE" sz="1400" dirty="0" err="1"/>
              <a:t>sur</a:t>
            </a:r>
            <a:r>
              <a:rPr lang="nl-BE" sz="1400" dirty="0"/>
              <a:t> la </a:t>
            </a:r>
            <a:r>
              <a:rPr lang="nl-BE" sz="1400" dirty="0" err="1"/>
              <a:t>liste</a:t>
            </a:r>
            <a:r>
              <a:rPr lang="nl-BE" sz="1400" dirty="0"/>
              <a:t> des </a:t>
            </a:r>
            <a:r>
              <a:rPr lang="nl-BE" sz="1400" dirty="0" err="1"/>
              <a:t>travailleurs</a:t>
            </a:r>
            <a:r>
              <a:rPr lang="nl-BE" sz="1400" dirty="0"/>
              <a:t> à </a:t>
            </a:r>
            <a:r>
              <a:rPr lang="nl-BE" sz="1400" dirty="0" err="1"/>
              <a:t>partir</a:t>
            </a:r>
            <a:r>
              <a:rPr lang="nl-BE" sz="1400" dirty="0"/>
              <a:t> de </a:t>
            </a:r>
            <a:r>
              <a:rPr lang="nl-BE" sz="1400" dirty="0" err="1"/>
              <a:t>votre</a:t>
            </a:r>
            <a:r>
              <a:rPr lang="nl-BE" sz="1400" dirty="0"/>
              <a:t> </a:t>
            </a:r>
            <a:r>
              <a:rPr lang="nl-BE" sz="1400" dirty="0" err="1"/>
              <a:t>propre</a:t>
            </a:r>
            <a:r>
              <a:rPr lang="nl-BE" sz="1400" dirty="0"/>
              <a:t> fichier </a:t>
            </a:r>
            <a:r>
              <a:rPr lang="nl-BE" sz="1400" dirty="0" err="1"/>
              <a:t>personnel</a:t>
            </a:r>
            <a:r>
              <a:rPr lang="nl-BE" sz="1400" dirty="0"/>
              <a:t> DIMONA</a:t>
            </a:r>
          </a:p>
          <a:p>
            <a:pPr algn="ctr"/>
            <a:r>
              <a:rPr lang="nl-BE" sz="1400" dirty="0"/>
              <a:t>OU </a:t>
            </a:r>
          </a:p>
          <a:p>
            <a:pPr algn="ctr"/>
            <a:r>
              <a:rPr lang="nl-BE" sz="1400" dirty="0"/>
              <a:t>-Encoder </a:t>
            </a:r>
            <a:r>
              <a:rPr lang="nl-BE" sz="1400" dirty="0" err="1"/>
              <a:t>manuellement</a:t>
            </a:r>
            <a:r>
              <a:rPr lang="nl-BE" sz="1400" dirty="0"/>
              <a:t> de </a:t>
            </a:r>
            <a:r>
              <a:rPr lang="nl-BE" sz="1400" dirty="0" err="1"/>
              <a:t>façon</a:t>
            </a:r>
            <a:r>
              <a:rPr lang="nl-BE" sz="1400" dirty="0"/>
              <a:t> individuelle </a:t>
            </a:r>
            <a:r>
              <a:rPr lang="nl-BE" sz="1400" dirty="0" err="1"/>
              <a:t>ou</a:t>
            </a:r>
            <a:r>
              <a:rPr lang="nl-BE" sz="1400" dirty="0"/>
              <a:t> </a:t>
            </a:r>
            <a:r>
              <a:rPr lang="nl-BE" sz="1400" dirty="0" err="1"/>
              <a:t>groupée</a:t>
            </a:r>
            <a:r>
              <a:rPr lang="nl-BE" sz="1400" dirty="0"/>
              <a:t> (</a:t>
            </a:r>
            <a:r>
              <a:rPr lang="nl-BE" sz="1400" dirty="0" err="1"/>
              <a:t>voir</a:t>
            </a:r>
            <a:r>
              <a:rPr lang="nl-BE" sz="1400" dirty="0"/>
              <a:t> page 8) les </a:t>
            </a:r>
            <a:r>
              <a:rPr lang="nl-BE" sz="1400" dirty="0" err="1"/>
              <a:t>travailleurs</a:t>
            </a:r>
            <a:r>
              <a:rPr lang="nl-BE" sz="1400" dirty="0"/>
              <a:t> </a:t>
            </a:r>
            <a:r>
              <a:rPr lang="nl-BE" sz="1400" dirty="0" err="1"/>
              <a:t>concernés</a:t>
            </a:r>
            <a:r>
              <a:rPr lang="nl-BE" sz="1400" dirty="0"/>
              <a:t> et </a:t>
            </a:r>
            <a:r>
              <a:rPr lang="nl-BE" sz="1400" dirty="0" err="1"/>
              <a:t>cliquer</a:t>
            </a:r>
            <a:r>
              <a:rPr lang="nl-BE" sz="1400" dirty="0"/>
              <a:t> </a:t>
            </a:r>
            <a:r>
              <a:rPr lang="nl-BE" sz="1400" dirty="0" err="1"/>
              <a:t>sur</a:t>
            </a:r>
            <a:r>
              <a:rPr lang="nl-BE" sz="1400" dirty="0"/>
              <a:t>  </a:t>
            </a:r>
          </a:p>
          <a:p>
            <a:pPr algn="ctr"/>
            <a:r>
              <a:rPr lang="nl-BE" sz="1400" dirty="0"/>
              <a:t>“ </a:t>
            </a:r>
            <a:r>
              <a:rPr lang="nl-BE" sz="1400" dirty="0" err="1"/>
              <a:t>Ajouter</a:t>
            </a:r>
            <a:r>
              <a:rPr lang="nl-BE" sz="1400" dirty="0"/>
              <a:t>”</a:t>
            </a:r>
          </a:p>
          <a:p>
            <a:pPr algn="ctr"/>
            <a:endParaRPr lang="nl-BE" sz="1400" dirty="0"/>
          </a:p>
          <a:p>
            <a:pPr algn="ctr"/>
            <a:r>
              <a:rPr lang="nl-BE" sz="1400" dirty="0" err="1"/>
              <a:t>Une</a:t>
            </a:r>
            <a:r>
              <a:rPr lang="nl-BE" sz="1400" dirty="0"/>
              <a:t> </a:t>
            </a:r>
            <a:r>
              <a:rPr lang="nl-BE" sz="1400" dirty="0" err="1"/>
              <a:t>fois</a:t>
            </a:r>
            <a:r>
              <a:rPr lang="nl-BE" sz="1400" dirty="0"/>
              <a:t> la </a:t>
            </a:r>
            <a:r>
              <a:rPr lang="nl-BE" sz="1400" dirty="0" err="1"/>
              <a:t>liste</a:t>
            </a:r>
            <a:r>
              <a:rPr lang="nl-BE" sz="1400" dirty="0"/>
              <a:t> des </a:t>
            </a:r>
            <a:r>
              <a:rPr lang="nl-BE" sz="1400" dirty="0" err="1"/>
              <a:t>travailleurs</a:t>
            </a:r>
            <a:r>
              <a:rPr lang="nl-BE" sz="1400" dirty="0"/>
              <a:t> </a:t>
            </a:r>
            <a:r>
              <a:rPr lang="nl-BE" sz="1400" dirty="0" err="1"/>
              <a:t>complétée</a:t>
            </a:r>
            <a:r>
              <a:rPr lang="nl-BE" sz="1400" dirty="0"/>
              <a:t>,  </a:t>
            </a:r>
            <a:r>
              <a:rPr lang="nl-BE" sz="1400" dirty="0" err="1"/>
              <a:t>appuyersur</a:t>
            </a:r>
            <a:r>
              <a:rPr lang="nl-BE" sz="1400" dirty="0"/>
              <a:t> “ </a:t>
            </a:r>
            <a:r>
              <a:rPr lang="nl-BE" sz="1400" dirty="0" err="1"/>
              <a:t>Suivant</a:t>
            </a:r>
            <a:r>
              <a:rPr lang="nl-BE" sz="1400" dirty="0"/>
              <a:t>”</a:t>
            </a:r>
            <a:endParaRPr lang="fr-BE" sz="1400" dirty="0"/>
          </a:p>
        </p:txBody>
      </p:sp>
      <p:cxnSp>
        <p:nvCxnSpPr>
          <p:cNvPr id="26" name="Connecteur droit avec flèche 25">
            <a:extLst>
              <a:ext uri="{FF2B5EF4-FFF2-40B4-BE49-F238E27FC236}">
                <a16:creationId xmlns:a16="http://schemas.microsoft.com/office/drawing/2014/main" id="{BC438910-A529-4B49-B36C-1303295F5E99}"/>
              </a:ext>
            </a:extLst>
          </p:cNvPr>
          <p:cNvCxnSpPr>
            <a:cxnSpLocks/>
          </p:cNvCxnSpPr>
          <p:nvPr/>
        </p:nvCxnSpPr>
        <p:spPr>
          <a:xfrm flipH="1">
            <a:off x="3616036" y="3429000"/>
            <a:ext cx="4925292" cy="92770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avec flèche 27">
            <a:extLst>
              <a:ext uri="{FF2B5EF4-FFF2-40B4-BE49-F238E27FC236}">
                <a16:creationId xmlns:a16="http://schemas.microsoft.com/office/drawing/2014/main" id="{1367D002-F5C1-4CFB-9C5D-532FD2906653}"/>
              </a:ext>
            </a:extLst>
          </p:cNvPr>
          <p:cNvCxnSpPr>
            <a:cxnSpLocks/>
          </p:cNvCxnSpPr>
          <p:nvPr/>
        </p:nvCxnSpPr>
        <p:spPr>
          <a:xfrm flipH="1">
            <a:off x="7370618" y="3983182"/>
            <a:ext cx="1364674" cy="76461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>
            <a:extLst>
              <a:ext uri="{FF2B5EF4-FFF2-40B4-BE49-F238E27FC236}">
                <a16:creationId xmlns:a16="http://schemas.microsoft.com/office/drawing/2014/main" id="{C005EEB7-E173-4F75-BE09-E3F03E406B5E}"/>
              </a:ext>
            </a:extLst>
          </p:cNvPr>
          <p:cNvCxnSpPr>
            <a:cxnSpLocks/>
          </p:cNvCxnSpPr>
          <p:nvPr/>
        </p:nvCxnSpPr>
        <p:spPr>
          <a:xfrm>
            <a:off x="10945091" y="5476308"/>
            <a:ext cx="623454" cy="34521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2715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C72FEA1-E768-48BD-BB69-9E94502542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5761" y="0"/>
            <a:ext cx="9676015" cy="3434985"/>
          </a:xfrm>
          <a:prstGeom prst="rect">
            <a:avLst/>
          </a:prstGeom>
          <a:noFill/>
        </p:spPr>
      </p:pic>
      <p:sp>
        <p:nvSpPr>
          <p:cNvPr id="2" name="Espace réservé du numéro de diapositive 1" hidden="1">
            <a:extLst>
              <a:ext uri="{FF2B5EF4-FFF2-40B4-BE49-F238E27FC236}">
                <a16:creationId xmlns:a16="http://schemas.microsoft.com/office/drawing/2014/main" id="{D91D7DCB-A73B-4EB6-81EC-1282229FB9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1A702769-3850-4183-AD4D-D4D1727092EA}" type="slidenum">
              <a:rPr lang="fr-BE" smtClean="0"/>
              <a:pPr>
                <a:spcAft>
                  <a:spcPts val="600"/>
                </a:spcAft>
              </a:pPr>
              <a:t>13</a:t>
            </a:fld>
            <a:endParaRPr lang="fr-B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57760A6-1EFA-4D89-A9DC-43C3CF950D17}"/>
              </a:ext>
            </a:extLst>
          </p:cNvPr>
          <p:cNvSpPr/>
          <p:nvPr/>
        </p:nvSpPr>
        <p:spPr>
          <a:xfrm>
            <a:off x="6928238" y="1314709"/>
            <a:ext cx="2836190" cy="97639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 err="1"/>
              <a:t>Vérifier</a:t>
            </a:r>
            <a:r>
              <a:rPr lang="nl-BE" sz="1400" dirty="0"/>
              <a:t> que les </a:t>
            </a:r>
            <a:r>
              <a:rPr lang="nl-BE" sz="1400" dirty="0" err="1"/>
              <a:t>informations</a:t>
            </a:r>
            <a:r>
              <a:rPr lang="nl-BE" sz="1400" dirty="0"/>
              <a:t> </a:t>
            </a:r>
            <a:r>
              <a:rPr lang="nl-BE" sz="1400" dirty="0" err="1"/>
              <a:t>encodées</a:t>
            </a:r>
            <a:r>
              <a:rPr lang="nl-BE" sz="1400" dirty="0"/>
              <a:t> </a:t>
            </a:r>
            <a:r>
              <a:rPr lang="nl-BE" sz="1400" dirty="0" err="1"/>
              <a:t>sont</a:t>
            </a:r>
            <a:r>
              <a:rPr lang="nl-BE" sz="1400" dirty="0"/>
              <a:t> </a:t>
            </a:r>
            <a:r>
              <a:rPr lang="nl-BE" sz="1400" dirty="0" err="1"/>
              <a:t>correctes</a:t>
            </a:r>
            <a:r>
              <a:rPr lang="nl-BE" sz="1400" dirty="0"/>
              <a:t> et </a:t>
            </a:r>
            <a:r>
              <a:rPr lang="nl-BE" sz="1400" dirty="0" err="1"/>
              <a:t>cliquer</a:t>
            </a:r>
            <a:r>
              <a:rPr lang="nl-BE" sz="1400" dirty="0"/>
              <a:t> </a:t>
            </a:r>
            <a:r>
              <a:rPr lang="nl-BE" sz="1400" dirty="0" err="1"/>
              <a:t>sur</a:t>
            </a:r>
            <a:r>
              <a:rPr lang="nl-BE" sz="1400" dirty="0"/>
              <a:t> “</a:t>
            </a:r>
            <a:r>
              <a:rPr lang="nl-BE" sz="1400" dirty="0" err="1"/>
              <a:t>Envoyer</a:t>
            </a:r>
            <a:r>
              <a:rPr lang="nl-BE" sz="1400" dirty="0"/>
              <a:t>”</a:t>
            </a:r>
            <a:endParaRPr lang="fr-BE" sz="1400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C699DE46-BE05-4C6C-8FF3-787993F023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8816" y="2518162"/>
            <a:ext cx="1080224" cy="576662"/>
          </a:xfrm>
          <a:prstGeom prst="rect">
            <a:avLst/>
          </a:prstGeom>
        </p:spPr>
      </p:pic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79A6A977-2539-489C-A227-D78D176FE24F}"/>
              </a:ext>
            </a:extLst>
          </p:cNvPr>
          <p:cNvCxnSpPr>
            <a:cxnSpLocks/>
          </p:cNvCxnSpPr>
          <p:nvPr/>
        </p:nvCxnSpPr>
        <p:spPr>
          <a:xfrm>
            <a:off x="9778498" y="1893672"/>
            <a:ext cx="745415" cy="68327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 8">
            <a:extLst>
              <a:ext uri="{FF2B5EF4-FFF2-40B4-BE49-F238E27FC236}">
                <a16:creationId xmlns:a16="http://schemas.microsoft.com/office/drawing/2014/main" id="{7751A0CD-1197-4368-8D34-56669B2469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0742" y="3495502"/>
            <a:ext cx="4273223" cy="3052877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7F3B470-2C4D-4B7A-B9F9-20B05BB9CBF7}"/>
              </a:ext>
            </a:extLst>
          </p:cNvPr>
          <p:cNvSpPr/>
          <p:nvPr/>
        </p:nvSpPr>
        <p:spPr>
          <a:xfrm>
            <a:off x="7315015" y="4045545"/>
            <a:ext cx="2836190" cy="97639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/>
              <a:t>La page </a:t>
            </a:r>
            <a:r>
              <a:rPr lang="nl-BE" sz="1400" dirty="0" err="1"/>
              <a:t>d’accusé</a:t>
            </a:r>
            <a:r>
              <a:rPr lang="nl-BE" sz="1400" dirty="0"/>
              <a:t> de </a:t>
            </a:r>
            <a:r>
              <a:rPr lang="nl-BE" sz="1400" dirty="0" err="1"/>
              <a:t>réception</a:t>
            </a:r>
            <a:r>
              <a:rPr lang="nl-BE" sz="1400" dirty="0"/>
              <a:t> </a:t>
            </a:r>
            <a:r>
              <a:rPr lang="nl-BE" sz="1400" dirty="0" err="1"/>
              <a:t>confirme</a:t>
            </a:r>
            <a:r>
              <a:rPr lang="nl-BE" sz="1400" dirty="0"/>
              <a:t> </a:t>
            </a:r>
            <a:r>
              <a:rPr lang="nl-BE" sz="1400" dirty="0" err="1"/>
              <a:t>l’envoi</a:t>
            </a:r>
            <a:r>
              <a:rPr lang="nl-BE" sz="1400" dirty="0"/>
              <a:t> de la </a:t>
            </a:r>
            <a:r>
              <a:rPr lang="nl-BE" sz="1400" dirty="0" err="1"/>
              <a:t>demande</a:t>
            </a:r>
            <a:r>
              <a:rPr lang="nl-BE" sz="1400" dirty="0"/>
              <a:t> et </a:t>
            </a:r>
            <a:r>
              <a:rPr lang="nl-BE" sz="1400" dirty="0" err="1"/>
              <a:t>génère</a:t>
            </a:r>
            <a:r>
              <a:rPr lang="nl-BE" sz="1400" dirty="0"/>
              <a:t> </a:t>
            </a:r>
            <a:r>
              <a:rPr lang="nl-BE" sz="1400" dirty="0" err="1"/>
              <a:t>un</a:t>
            </a:r>
            <a:r>
              <a:rPr lang="nl-BE" sz="1400" dirty="0"/>
              <a:t> NUMERO DE TICKET</a:t>
            </a:r>
            <a:endParaRPr lang="fr-BE" sz="1400" dirty="0"/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C3221385-E7E2-4DF2-89F7-40879EC595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8805" y="4264430"/>
            <a:ext cx="1013454" cy="541018"/>
          </a:xfrm>
          <a:prstGeom prst="rect">
            <a:avLst/>
          </a:prstGeom>
        </p:spPr>
      </p:pic>
      <p:cxnSp>
        <p:nvCxnSpPr>
          <p:cNvPr id="14" name="Connecteur droit avec flèche 13">
            <a:extLst>
              <a:ext uri="{FF2B5EF4-FFF2-40B4-BE49-F238E27FC236}">
                <a16:creationId xmlns:a16="http://schemas.microsoft.com/office/drawing/2014/main" id="{C206AB61-BCA9-426E-844E-1175D169E9B8}"/>
              </a:ext>
            </a:extLst>
          </p:cNvPr>
          <p:cNvCxnSpPr>
            <a:cxnSpLocks/>
          </p:cNvCxnSpPr>
          <p:nvPr/>
        </p:nvCxnSpPr>
        <p:spPr>
          <a:xfrm flipH="1">
            <a:off x="4352259" y="4389120"/>
            <a:ext cx="2962757" cy="14462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8747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7BBD47-FB84-412B-9D3A-787C6DF97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2175" y="2880518"/>
            <a:ext cx="5609026" cy="2852737"/>
          </a:xfrm>
        </p:spPr>
        <p:txBody>
          <a:bodyPr/>
          <a:lstStyle/>
          <a:p>
            <a:r>
              <a:rPr lang="fr-BE" dirty="0"/>
              <a:t>Chômage temporaire pour Accident technique </a:t>
            </a:r>
            <a:br>
              <a:rPr lang="fr-BE" dirty="0"/>
            </a:br>
            <a:endParaRPr lang="fr-BE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1BED051-9F80-42FA-8D32-A1B52758EE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72175" y="846136"/>
            <a:ext cx="5609026" cy="1500187"/>
          </a:xfrm>
        </p:spPr>
        <p:txBody>
          <a:bodyPr/>
          <a:lstStyle/>
          <a:p>
            <a:r>
              <a:rPr lang="fr-BE" dirty="0"/>
              <a:t>Introduire une communication 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AD7A140-1A00-49F4-B730-DA7413623C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14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3304668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6C5963B2-1B20-4BC5-B313-1896823317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15</a:t>
            </a:fld>
            <a:endParaRPr lang="fr-BE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DFDE783C-0772-4DC3-98E4-0F6D957CF8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446718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A26F3CD-9DC2-4D3A-B7D5-88E87AABA965}"/>
              </a:ext>
            </a:extLst>
          </p:cNvPr>
          <p:cNvSpPr/>
          <p:nvPr/>
        </p:nvSpPr>
        <p:spPr>
          <a:xfrm>
            <a:off x="8256370" y="257695"/>
            <a:ext cx="2836190" cy="203661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400" dirty="0"/>
              <a:t>-Introduire la date de l’accident technique</a:t>
            </a:r>
          </a:p>
          <a:p>
            <a:pPr algn="ctr"/>
            <a:r>
              <a:rPr lang="fr-BE" sz="1400" dirty="0"/>
              <a:t>-La date de début de chômage (doit commencer min 7 jours après la date de l’accident) </a:t>
            </a:r>
          </a:p>
          <a:p>
            <a:pPr algn="ctr"/>
            <a:r>
              <a:rPr lang="fr-BE" sz="1400" dirty="0"/>
              <a:t>-La date de fin du chômage </a:t>
            </a:r>
          </a:p>
          <a:p>
            <a:pPr marL="285750" indent="-285750" algn="ctr">
              <a:buFontTx/>
              <a:buChar char="-"/>
            </a:pPr>
            <a:r>
              <a:rPr lang="fr-BE" sz="1400" dirty="0"/>
              <a:t>La nature de l’accident </a:t>
            </a:r>
          </a:p>
          <a:p>
            <a:pPr marL="285750" indent="-285750" algn="ctr">
              <a:buFontTx/>
              <a:buChar char="-"/>
            </a:pPr>
            <a:endParaRPr lang="fr-BE" sz="1400" dirty="0"/>
          </a:p>
          <a:p>
            <a:pPr marL="285750" indent="-285750" algn="ctr">
              <a:buFontTx/>
              <a:buChar char="-"/>
            </a:pPr>
            <a:r>
              <a:rPr lang="fr-BE" sz="1400" dirty="0"/>
              <a:t>Appuyer sur « Suivant »</a:t>
            </a:r>
          </a:p>
        </p:txBody>
      </p:sp>
      <p:cxnSp>
        <p:nvCxnSpPr>
          <p:cNvPr id="7" name="Connecteur droit avec flèche 6">
            <a:extLst>
              <a:ext uri="{FF2B5EF4-FFF2-40B4-BE49-F238E27FC236}">
                <a16:creationId xmlns:a16="http://schemas.microsoft.com/office/drawing/2014/main" id="{D6A2F303-5F91-42B3-88B8-FB0F56C4FFBC}"/>
              </a:ext>
            </a:extLst>
          </p:cNvPr>
          <p:cNvCxnSpPr>
            <a:cxnSpLocks/>
          </p:cNvCxnSpPr>
          <p:nvPr/>
        </p:nvCxnSpPr>
        <p:spPr>
          <a:xfrm flipH="1">
            <a:off x="5203767" y="644236"/>
            <a:ext cx="3086793" cy="8243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CC6C54BA-10EE-4C27-B790-FFD81B7A84FF}"/>
              </a:ext>
            </a:extLst>
          </p:cNvPr>
          <p:cNvCxnSpPr>
            <a:cxnSpLocks/>
          </p:cNvCxnSpPr>
          <p:nvPr/>
        </p:nvCxnSpPr>
        <p:spPr>
          <a:xfrm flipH="1" flipV="1">
            <a:off x="5264173" y="930011"/>
            <a:ext cx="3123369" cy="14805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B0605C10-F542-481E-B344-4423FF17616D}"/>
              </a:ext>
            </a:extLst>
          </p:cNvPr>
          <p:cNvCxnSpPr>
            <a:cxnSpLocks/>
          </p:cNvCxnSpPr>
          <p:nvPr/>
        </p:nvCxnSpPr>
        <p:spPr>
          <a:xfrm flipH="1" flipV="1">
            <a:off x="5337880" y="1226127"/>
            <a:ext cx="2932175" cy="39721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EB788A73-BABE-48E6-835F-93638051C111}"/>
              </a:ext>
            </a:extLst>
          </p:cNvPr>
          <p:cNvCxnSpPr>
            <a:cxnSpLocks/>
          </p:cNvCxnSpPr>
          <p:nvPr/>
        </p:nvCxnSpPr>
        <p:spPr>
          <a:xfrm flipH="1" flipV="1">
            <a:off x="5203767" y="1555173"/>
            <a:ext cx="3086794" cy="31293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avec flèche 17">
            <a:extLst>
              <a:ext uri="{FF2B5EF4-FFF2-40B4-BE49-F238E27FC236}">
                <a16:creationId xmlns:a16="http://schemas.microsoft.com/office/drawing/2014/main" id="{81316BC0-4AF2-4690-BB1F-F773BF728A7C}"/>
              </a:ext>
            </a:extLst>
          </p:cNvPr>
          <p:cNvCxnSpPr>
            <a:cxnSpLocks/>
          </p:cNvCxnSpPr>
          <p:nvPr/>
        </p:nvCxnSpPr>
        <p:spPr>
          <a:xfrm>
            <a:off x="10158153" y="2294313"/>
            <a:ext cx="1396538" cy="132172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Image 21">
            <a:extLst>
              <a:ext uri="{FF2B5EF4-FFF2-40B4-BE49-F238E27FC236}">
                <a16:creationId xmlns:a16="http://schemas.microsoft.com/office/drawing/2014/main" id="{9F7023B1-29A9-4E39-9BB7-8A9F6EC7EE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907" y="4168946"/>
            <a:ext cx="8136148" cy="2423007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F0625E1D-0005-460C-A694-CB9FA9D3A188}"/>
              </a:ext>
            </a:extLst>
          </p:cNvPr>
          <p:cNvSpPr/>
          <p:nvPr/>
        </p:nvSpPr>
        <p:spPr>
          <a:xfrm>
            <a:off x="8640305" y="4639848"/>
            <a:ext cx="2836190" cy="97639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 err="1"/>
              <a:t>Vérifier</a:t>
            </a:r>
            <a:r>
              <a:rPr lang="nl-BE" sz="1400" dirty="0"/>
              <a:t> que les </a:t>
            </a:r>
            <a:r>
              <a:rPr lang="nl-BE" sz="1400" dirty="0" err="1"/>
              <a:t>informations</a:t>
            </a:r>
            <a:r>
              <a:rPr lang="nl-BE" sz="1400" dirty="0"/>
              <a:t> </a:t>
            </a:r>
            <a:r>
              <a:rPr lang="nl-BE" sz="1400" dirty="0" err="1"/>
              <a:t>encodées</a:t>
            </a:r>
            <a:r>
              <a:rPr lang="nl-BE" sz="1400" dirty="0"/>
              <a:t> </a:t>
            </a:r>
            <a:r>
              <a:rPr lang="nl-BE" sz="1400" dirty="0" err="1"/>
              <a:t>sont</a:t>
            </a:r>
            <a:r>
              <a:rPr lang="nl-BE" sz="1400" dirty="0"/>
              <a:t> </a:t>
            </a:r>
            <a:r>
              <a:rPr lang="nl-BE" sz="1400" dirty="0" err="1"/>
              <a:t>correctes</a:t>
            </a:r>
            <a:r>
              <a:rPr lang="nl-BE" sz="1400" dirty="0"/>
              <a:t> et </a:t>
            </a:r>
            <a:r>
              <a:rPr lang="nl-BE" sz="1400" dirty="0" err="1"/>
              <a:t>cliquer</a:t>
            </a:r>
            <a:r>
              <a:rPr lang="nl-BE" sz="1400" dirty="0"/>
              <a:t> </a:t>
            </a:r>
            <a:r>
              <a:rPr lang="nl-BE" sz="1400" dirty="0" err="1"/>
              <a:t>sur</a:t>
            </a:r>
            <a:r>
              <a:rPr lang="nl-BE" sz="1400" dirty="0"/>
              <a:t> “</a:t>
            </a:r>
            <a:r>
              <a:rPr lang="nl-BE" sz="1400" dirty="0" err="1"/>
              <a:t>Envoyer</a:t>
            </a:r>
            <a:r>
              <a:rPr lang="nl-BE" sz="1400" dirty="0"/>
              <a:t>”</a:t>
            </a:r>
            <a:endParaRPr lang="fr-BE" sz="1400" dirty="0"/>
          </a:p>
        </p:txBody>
      </p:sp>
      <p:cxnSp>
        <p:nvCxnSpPr>
          <p:cNvPr id="25" name="Connecteur droit avec flèche 24">
            <a:extLst>
              <a:ext uri="{FF2B5EF4-FFF2-40B4-BE49-F238E27FC236}">
                <a16:creationId xmlns:a16="http://schemas.microsoft.com/office/drawing/2014/main" id="{82BF0A5D-D14D-408F-9AAB-2BDE1BFFEEEC}"/>
              </a:ext>
            </a:extLst>
          </p:cNvPr>
          <p:cNvCxnSpPr>
            <a:cxnSpLocks/>
          </p:cNvCxnSpPr>
          <p:nvPr/>
        </p:nvCxnSpPr>
        <p:spPr>
          <a:xfrm flipH="1">
            <a:off x="8134350" y="4983462"/>
            <a:ext cx="661036" cy="94452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9198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546E25C6-C72D-42FA-8B67-2D0FD52F3A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16</a:t>
            </a:fld>
            <a:endParaRPr lang="fr-BE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193C101-8691-4940-8AA7-4AF038A66E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8390"/>
            <a:ext cx="12192000" cy="533167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570E8CC-ED82-4480-9DC3-D59E850FF59B}"/>
              </a:ext>
            </a:extLst>
          </p:cNvPr>
          <p:cNvSpPr/>
          <p:nvPr/>
        </p:nvSpPr>
        <p:spPr>
          <a:xfrm>
            <a:off x="7105221" y="1436892"/>
            <a:ext cx="2836190" cy="110974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/>
              <a:t>La page </a:t>
            </a:r>
            <a:r>
              <a:rPr lang="nl-BE" sz="1400" dirty="0" err="1"/>
              <a:t>d’accusé</a:t>
            </a:r>
            <a:r>
              <a:rPr lang="nl-BE" sz="1400" dirty="0"/>
              <a:t> de </a:t>
            </a:r>
            <a:r>
              <a:rPr lang="nl-BE" sz="1400" dirty="0" err="1"/>
              <a:t>réception</a:t>
            </a:r>
            <a:r>
              <a:rPr lang="nl-BE" sz="1400" dirty="0"/>
              <a:t> </a:t>
            </a:r>
            <a:r>
              <a:rPr lang="nl-BE" sz="1400" dirty="0" err="1"/>
              <a:t>confirme</a:t>
            </a:r>
            <a:r>
              <a:rPr lang="nl-BE" sz="1400" dirty="0"/>
              <a:t> </a:t>
            </a:r>
            <a:r>
              <a:rPr lang="nl-BE" sz="1400" dirty="0" err="1"/>
              <a:t>l’envoi</a:t>
            </a:r>
            <a:r>
              <a:rPr lang="nl-BE" sz="1400" dirty="0"/>
              <a:t> de la </a:t>
            </a:r>
            <a:r>
              <a:rPr lang="nl-BE" sz="1400" dirty="0" err="1"/>
              <a:t>demande</a:t>
            </a:r>
            <a:r>
              <a:rPr lang="nl-BE" sz="1400" dirty="0"/>
              <a:t> et </a:t>
            </a:r>
            <a:r>
              <a:rPr lang="nl-BE" sz="1400" dirty="0" err="1"/>
              <a:t>génère</a:t>
            </a:r>
            <a:r>
              <a:rPr lang="nl-BE" sz="1400" dirty="0"/>
              <a:t> </a:t>
            </a:r>
            <a:r>
              <a:rPr lang="nl-BE" sz="1400" dirty="0" err="1"/>
              <a:t>un</a:t>
            </a:r>
            <a:r>
              <a:rPr lang="nl-BE" sz="1400" dirty="0"/>
              <a:t> NUMERO DE TICKET</a:t>
            </a:r>
            <a:endParaRPr lang="fr-BE" sz="1400" dirty="0"/>
          </a:p>
        </p:txBody>
      </p:sp>
      <p:cxnSp>
        <p:nvCxnSpPr>
          <p:cNvPr id="6" name="Connecteur droit avec flèche 5">
            <a:extLst>
              <a:ext uri="{FF2B5EF4-FFF2-40B4-BE49-F238E27FC236}">
                <a16:creationId xmlns:a16="http://schemas.microsoft.com/office/drawing/2014/main" id="{31446750-2A1B-4596-AE38-198F3E4B544C}"/>
              </a:ext>
            </a:extLst>
          </p:cNvPr>
          <p:cNvCxnSpPr>
            <a:cxnSpLocks/>
          </p:cNvCxnSpPr>
          <p:nvPr/>
        </p:nvCxnSpPr>
        <p:spPr>
          <a:xfrm flipH="1">
            <a:off x="4476750" y="1800225"/>
            <a:ext cx="2790825" cy="66675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5594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49F0C1-399B-4CAB-A960-998CB7501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8585" y="2300677"/>
            <a:ext cx="5609026" cy="2852737"/>
          </a:xfrm>
        </p:spPr>
        <p:txBody>
          <a:bodyPr/>
          <a:lstStyle/>
          <a:p>
            <a:r>
              <a:rPr lang="fr-BE" dirty="0"/>
              <a:t>Chômage temporaire pour Force Majeure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A6C6A99-4573-49CA-BBAB-89FD0DBB51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0" y="800490"/>
            <a:ext cx="5609026" cy="1500187"/>
          </a:xfrm>
        </p:spPr>
        <p:txBody>
          <a:bodyPr/>
          <a:lstStyle/>
          <a:p>
            <a:r>
              <a:rPr lang="fr-BE" dirty="0"/>
              <a:t>Introduire une communication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1AFF899-DFBB-4EC0-BE75-25E2F1F28B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17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6047486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627A1A94-495D-4AE8-B7DD-F525F810F7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18</a:t>
            </a:fld>
            <a:endParaRPr lang="fr-BE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D1D4B414-15A8-4EC2-8ADF-B8275E63BE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223" y="177799"/>
            <a:ext cx="11744325" cy="517207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33C5ECD-1B2E-4489-A435-4E7729788201}"/>
              </a:ext>
            </a:extLst>
          </p:cNvPr>
          <p:cNvSpPr/>
          <p:nvPr/>
        </p:nvSpPr>
        <p:spPr>
          <a:xfrm>
            <a:off x="8256370" y="257695"/>
            <a:ext cx="2836190" cy="190448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400" dirty="0"/>
              <a:t>-Introduire la date de début </a:t>
            </a:r>
          </a:p>
          <a:p>
            <a:pPr algn="ctr"/>
            <a:endParaRPr lang="fr-BE" sz="1400" dirty="0"/>
          </a:p>
          <a:p>
            <a:pPr algn="ctr"/>
            <a:r>
              <a:rPr lang="fr-BE" sz="1400" dirty="0"/>
              <a:t>-La date de fin probable</a:t>
            </a:r>
          </a:p>
          <a:p>
            <a:pPr algn="ctr"/>
            <a:endParaRPr lang="fr-BE" sz="1400" dirty="0"/>
          </a:p>
          <a:p>
            <a:pPr algn="ctr"/>
            <a:r>
              <a:rPr lang="fr-BE" sz="1400" dirty="0"/>
              <a:t>-La nature de la force majeure</a:t>
            </a:r>
          </a:p>
        </p:txBody>
      </p:sp>
      <p:cxnSp>
        <p:nvCxnSpPr>
          <p:cNvPr id="7" name="Connecteur droit avec flèche 6">
            <a:extLst>
              <a:ext uri="{FF2B5EF4-FFF2-40B4-BE49-F238E27FC236}">
                <a16:creationId xmlns:a16="http://schemas.microsoft.com/office/drawing/2014/main" id="{8D43D1BE-E345-465B-BF59-DD0DFF7FB13E}"/>
              </a:ext>
            </a:extLst>
          </p:cNvPr>
          <p:cNvCxnSpPr>
            <a:cxnSpLocks/>
          </p:cNvCxnSpPr>
          <p:nvPr/>
        </p:nvCxnSpPr>
        <p:spPr>
          <a:xfrm flipH="1">
            <a:off x="5295900" y="571500"/>
            <a:ext cx="3076575" cy="27622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F96A8298-7DB0-40AE-8E6F-4AB6A6D5548C}"/>
              </a:ext>
            </a:extLst>
          </p:cNvPr>
          <p:cNvCxnSpPr>
            <a:cxnSpLocks/>
          </p:cNvCxnSpPr>
          <p:nvPr/>
        </p:nvCxnSpPr>
        <p:spPr>
          <a:xfrm flipH="1" flipV="1">
            <a:off x="5295900" y="1123950"/>
            <a:ext cx="3076575" cy="24288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id="{2B509B8D-6014-49A1-9395-411E418F68E7}"/>
              </a:ext>
            </a:extLst>
          </p:cNvPr>
          <p:cNvCxnSpPr>
            <a:cxnSpLocks/>
          </p:cNvCxnSpPr>
          <p:nvPr/>
        </p:nvCxnSpPr>
        <p:spPr>
          <a:xfrm flipH="1" flipV="1">
            <a:off x="5857875" y="1446733"/>
            <a:ext cx="2514600" cy="44874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08A0FCB7-1E47-4F76-8115-015F79A3D39D}"/>
              </a:ext>
            </a:extLst>
          </p:cNvPr>
          <p:cNvSpPr/>
          <p:nvPr/>
        </p:nvSpPr>
        <p:spPr>
          <a:xfrm>
            <a:off x="8410290" y="2543176"/>
            <a:ext cx="3427487" cy="23241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/>
              <a:t>-</a:t>
            </a:r>
            <a:r>
              <a:rPr lang="nl-BE" sz="1400" dirty="0" err="1"/>
              <a:t>Cliquer</a:t>
            </a:r>
            <a:r>
              <a:rPr lang="nl-BE" sz="1400" dirty="0"/>
              <a:t> </a:t>
            </a:r>
            <a:r>
              <a:rPr lang="nl-BE" sz="1400" dirty="0" err="1"/>
              <a:t>sur</a:t>
            </a:r>
            <a:r>
              <a:rPr lang="nl-BE" sz="1400" dirty="0"/>
              <a:t> la </a:t>
            </a:r>
            <a:r>
              <a:rPr lang="nl-BE" sz="1400" dirty="0" err="1"/>
              <a:t>liste</a:t>
            </a:r>
            <a:r>
              <a:rPr lang="nl-BE" sz="1400" dirty="0"/>
              <a:t> des </a:t>
            </a:r>
            <a:r>
              <a:rPr lang="nl-BE" sz="1400" dirty="0" err="1"/>
              <a:t>travailleurs</a:t>
            </a:r>
            <a:r>
              <a:rPr lang="nl-BE" sz="1400" dirty="0"/>
              <a:t> à </a:t>
            </a:r>
            <a:r>
              <a:rPr lang="nl-BE" sz="1400" dirty="0" err="1"/>
              <a:t>partir</a:t>
            </a:r>
            <a:r>
              <a:rPr lang="nl-BE" sz="1400" dirty="0"/>
              <a:t> de </a:t>
            </a:r>
            <a:r>
              <a:rPr lang="nl-BE" sz="1400" dirty="0" err="1"/>
              <a:t>votre</a:t>
            </a:r>
            <a:r>
              <a:rPr lang="nl-BE" sz="1400" dirty="0"/>
              <a:t> </a:t>
            </a:r>
            <a:r>
              <a:rPr lang="nl-BE" sz="1400" dirty="0" err="1"/>
              <a:t>propre</a:t>
            </a:r>
            <a:r>
              <a:rPr lang="nl-BE" sz="1400" dirty="0"/>
              <a:t> fichier </a:t>
            </a:r>
            <a:r>
              <a:rPr lang="nl-BE" sz="1400" dirty="0" err="1"/>
              <a:t>personnel</a:t>
            </a:r>
            <a:r>
              <a:rPr lang="nl-BE" sz="1400" dirty="0"/>
              <a:t> DIMONA</a:t>
            </a:r>
          </a:p>
          <a:p>
            <a:pPr algn="ctr"/>
            <a:r>
              <a:rPr lang="nl-BE" sz="1400" dirty="0"/>
              <a:t>OU </a:t>
            </a:r>
          </a:p>
          <a:p>
            <a:pPr algn="ctr"/>
            <a:r>
              <a:rPr lang="nl-BE" sz="1400" dirty="0"/>
              <a:t>-Encoder </a:t>
            </a:r>
            <a:r>
              <a:rPr lang="nl-BE" sz="1400" dirty="0" err="1"/>
              <a:t>manuellement</a:t>
            </a:r>
            <a:r>
              <a:rPr lang="nl-BE" sz="1400" dirty="0"/>
              <a:t> de </a:t>
            </a:r>
            <a:r>
              <a:rPr lang="nl-BE" sz="1400" dirty="0" err="1"/>
              <a:t>façon</a:t>
            </a:r>
            <a:r>
              <a:rPr lang="nl-BE" sz="1400" dirty="0"/>
              <a:t> individuelle </a:t>
            </a:r>
            <a:r>
              <a:rPr lang="nl-BE" sz="1400" dirty="0" err="1"/>
              <a:t>ou</a:t>
            </a:r>
            <a:r>
              <a:rPr lang="nl-BE" sz="1400" dirty="0"/>
              <a:t> </a:t>
            </a:r>
            <a:r>
              <a:rPr lang="nl-BE" sz="1400" dirty="0" err="1"/>
              <a:t>groupée</a:t>
            </a:r>
            <a:r>
              <a:rPr lang="nl-BE" sz="1400" dirty="0"/>
              <a:t> (</a:t>
            </a:r>
            <a:r>
              <a:rPr lang="nl-BE" sz="1400" dirty="0" err="1"/>
              <a:t>voir</a:t>
            </a:r>
            <a:r>
              <a:rPr lang="nl-BE" sz="1400" dirty="0"/>
              <a:t> page 8) les </a:t>
            </a:r>
            <a:r>
              <a:rPr lang="nl-BE" sz="1400" dirty="0" err="1"/>
              <a:t>travailleurs</a:t>
            </a:r>
            <a:r>
              <a:rPr lang="nl-BE" sz="1400" dirty="0"/>
              <a:t> </a:t>
            </a:r>
            <a:r>
              <a:rPr lang="nl-BE" sz="1400" dirty="0" err="1"/>
              <a:t>concernés</a:t>
            </a:r>
            <a:r>
              <a:rPr lang="nl-BE" sz="1400" dirty="0"/>
              <a:t> et </a:t>
            </a:r>
            <a:r>
              <a:rPr lang="nl-BE" sz="1400" dirty="0" err="1"/>
              <a:t>cliquer</a:t>
            </a:r>
            <a:r>
              <a:rPr lang="nl-BE" sz="1400" dirty="0"/>
              <a:t> </a:t>
            </a:r>
            <a:r>
              <a:rPr lang="nl-BE" sz="1400" dirty="0" err="1"/>
              <a:t>sur</a:t>
            </a:r>
            <a:r>
              <a:rPr lang="nl-BE" sz="1400" dirty="0"/>
              <a:t>  </a:t>
            </a:r>
          </a:p>
          <a:p>
            <a:pPr algn="ctr"/>
            <a:r>
              <a:rPr lang="nl-BE" sz="1400" dirty="0"/>
              <a:t>“ </a:t>
            </a:r>
            <a:r>
              <a:rPr lang="nl-BE" sz="1400" dirty="0" err="1"/>
              <a:t>Ajouter</a:t>
            </a:r>
            <a:r>
              <a:rPr lang="nl-BE" sz="1400" dirty="0"/>
              <a:t>”</a:t>
            </a:r>
          </a:p>
          <a:p>
            <a:pPr algn="ctr"/>
            <a:endParaRPr lang="nl-BE" sz="1400" dirty="0"/>
          </a:p>
          <a:p>
            <a:pPr algn="ctr"/>
            <a:r>
              <a:rPr lang="nl-BE" sz="1400" dirty="0" err="1"/>
              <a:t>Une</a:t>
            </a:r>
            <a:r>
              <a:rPr lang="nl-BE" sz="1400" dirty="0"/>
              <a:t> </a:t>
            </a:r>
            <a:r>
              <a:rPr lang="nl-BE" sz="1400" dirty="0" err="1"/>
              <a:t>fois</a:t>
            </a:r>
            <a:r>
              <a:rPr lang="nl-BE" sz="1400" dirty="0"/>
              <a:t> la </a:t>
            </a:r>
            <a:r>
              <a:rPr lang="nl-BE" sz="1400" dirty="0" err="1"/>
              <a:t>liste</a:t>
            </a:r>
            <a:r>
              <a:rPr lang="nl-BE" sz="1400" dirty="0"/>
              <a:t> des </a:t>
            </a:r>
            <a:r>
              <a:rPr lang="nl-BE" sz="1400" dirty="0" err="1"/>
              <a:t>travailleurs</a:t>
            </a:r>
            <a:r>
              <a:rPr lang="nl-BE" sz="1400" dirty="0"/>
              <a:t> </a:t>
            </a:r>
            <a:r>
              <a:rPr lang="nl-BE" sz="1400" dirty="0" err="1"/>
              <a:t>complétée</a:t>
            </a:r>
            <a:r>
              <a:rPr lang="nl-BE" sz="1400" dirty="0"/>
              <a:t>, </a:t>
            </a:r>
            <a:r>
              <a:rPr lang="nl-BE" sz="1400" dirty="0" err="1"/>
              <a:t>appuyer</a:t>
            </a:r>
            <a:r>
              <a:rPr lang="nl-BE" sz="1400" dirty="0"/>
              <a:t> </a:t>
            </a:r>
            <a:r>
              <a:rPr lang="nl-BE" sz="1400" dirty="0" err="1"/>
              <a:t>sur</a:t>
            </a:r>
            <a:r>
              <a:rPr lang="nl-BE" sz="1400" dirty="0"/>
              <a:t> “</a:t>
            </a:r>
            <a:r>
              <a:rPr lang="nl-BE" sz="1400" dirty="0" err="1"/>
              <a:t>Suivant</a:t>
            </a:r>
            <a:r>
              <a:rPr lang="nl-BE" sz="1400" dirty="0"/>
              <a:t>”</a:t>
            </a:r>
            <a:endParaRPr lang="fr-BE" sz="1400" dirty="0"/>
          </a:p>
        </p:txBody>
      </p:sp>
      <p:cxnSp>
        <p:nvCxnSpPr>
          <p:cNvPr id="17" name="Connecteur droit avec flèche 16">
            <a:extLst>
              <a:ext uri="{FF2B5EF4-FFF2-40B4-BE49-F238E27FC236}">
                <a16:creationId xmlns:a16="http://schemas.microsoft.com/office/drawing/2014/main" id="{E92AC4EF-749C-45E2-885E-760E3234860E}"/>
              </a:ext>
            </a:extLst>
          </p:cNvPr>
          <p:cNvCxnSpPr>
            <a:cxnSpLocks/>
          </p:cNvCxnSpPr>
          <p:nvPr/>
        </p:nvCxnSpPr>
        <p:spPr>
          <a:xfrm flipH="1">
            <a:off x="4267200" y="2677563"/>
            <a:ext cx="4276725" cy="85409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avec flèche 18">
            <a:extLst>
              <a:ext uri="{FF2B5EF4-FFF2-40B4-BE49-F238E27FC236}">
                <a16:creationId xmlns:a16="http://schemas.microsoft.com/office/drawing/2014/main" id="{2CD46CCB-AFE3-46E4-BE59-E0CD38978D6F}"/>
              </a:ext>
            </a:extLst>
          </p:cNvPr>
          <p:cNvCxnSpPr>
            <a:cxnSpLocks/>
          </p:cNvCxnSpPr>
          <p:nvPr/>
        </p:nvCxnSpPr>
        <p:spPr>
          <a:xfrm flipH="1">
            <a:off x="6834187" y="3429000"/>
            <a:ext cx="1709738" cy="32199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avec flèche 23">
            <a:extLst>
              <a:ext uri="{FF2B5EF4-FFF2-40B4-BE49-F238E27FC236}">
                <a16:creationId xmlns:a16="http://schemas.microsoft.com/office/drawing/2014/main" id="{297C8C89-A5C0-4627-9AA6-2C5026D01995}"/>
              </a:ext>
            </a:extLst>
          </p:cNvPr>
          <p:cNvCxnSpPr>
            <a:cxnSpLocks/>
          </p:cNvCxnSpPr>
          <p:nvPr/>
        </p:nvCxnSpPr>
        <p:spPr>
          <a:xfrm>
            <a:off x="10490746" y="4757080"/>
            <a:ext cx="855326" cy="34832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1816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83034957-E128-43F1-81E4-D14DC1DD10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19</a:t>
            </a:fld>
            <a:endParaRPr lang="fr-BE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2D4A65BC-CCA1-47DF-AAAA-E15B461BEC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5" y="90487"/>
            <a:ext cx="11210925" cy="3099921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8EDBF26E-A58E-418E-9651-3187C59568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" y="3324226"/>
            <a:ext cx="6523671" cy="333375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F2411FD-4FA7-4183-A87A-21FED2A4FBF7}"/>
              </a:ext>
            </a:extLst>
          </p:cNvPr>
          <p:cNvSpPr/>
          <p:nvPr/>
        </p:nvSpPr>
        <p:spPr>
          <a:xfrm>
            <a:off x="7071113" y="664052"/>
            <a:ext cx="2836190" cy="97639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 err="1"/>
              <a:t>Vérifier</a:t>
            </a:r>
            <a:r>
              <a:rPr lang="nl-BE" sz="1400" dirty="0"/>
              <a:t> que les </a:t>
            </a:r>
            <a:r>
              <a:rPr lang="nl-BE" sz="1400" dirty="0" err="1"/>
              <a:t>informations</a:t>
            </a:r>
            <a:r>
              <a:rPr lang="nl-BE" sz="1400" dirty="0"/>
              <a:t> </a:t>
            </a:r>
            <a:r>
              <a:rPr lang="nl-BE" sz="1400" dirty="0" err="1"/>
              <a:t>encodées</a:t>
            </a:r>
            <a:r>
              <a:rPr lang="nl-BE" sz="1400" dirty="0"/>
              <a:t> </a:t>
            </a:r>
            <a:r>
              <a:rPr lang="nl-BE" sz="1400" dirty="0" err="1"/>
              <a:t>sont</a:t>
            </a:r>
            <a:r>
              <a:rPr lang="nl-BE" sz="1400" dirty="0"/>
              <a:t> </a:t>
            </a:r>
            <a:r>
              <a:rPr lang="nl-BE" sz="1400" dirty="0" err="1"/>
              <a:t>correctes</a:t>
            </a:r>
            <a:r>
              <a:rPr lang="nl-BE" sz="1400" dirty="0"/>
              <a:t> et </a:t>
            </a:r>
            <a:r>
              <a:rPr lang="nl-BE" sz="1400" dirty="0" err="1"/>
              <a:t>cliquer</a:t>
            </a:r>
            <a:r>
              <a:rPr lang="nl-BE" sz="1400" dirty="0"/>
              <a:t> </a:t>
            </a:r>
            <a:r>
              <a:rPr lang="nl-BE" sz="1400" dirty="0" err="1"/>
              <a:t>sur</a:t>
            </a:r>
            <a:r>
              <a:rPr lang="nl-BE" sz="1400" dirty="0"/>
              <a:t> “</a:t>
            </a:r>
            <a:r>
              <a:rPr lang="nl-BE" sz="1400" dirty="0" err="1"/>
              <a:t>Envoyer</a:t>
            </a:r>
            <a:r>
              <a:rPr lang="nl-BE" sz="1400" dirty="0"/>
              <a:t>”</a:t>
            </a:r>
            <a:endParaRPr lang="fr-BE" sz="14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9AFCFCE-12E0-484B-ABD8-D1433412A556}"/>
              </a:ext>
            </a:extLst>
          </p:cNvPr>
          <p:cNvSpPr/>
          <p:nvPr/>
        </p:nvSpPr>
        <p:spPr>
          <a:xfrm>
            <a:off x="7610290" y="4014706"/>
            <a:ext cx="2836190" cy="97639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/>
              <a:t>La page </a:t>
            </a:r>
            <a:r>
              <a:rPr lang="nl-BE" sz="1400" dirty="0" err="1"/>
              <a:t>d’accusé</a:t>
            </a:r>
            <a:r>
              <a:rPr lang="nl-BE" sz="1400" dirty="0"/>
              <a:t> de </a:t>
            </a:r>
            <a:r>
              <a:rPr lang="nl-BE" sz="1400" dirty="0" err="1"/>
              <a:t>réception</a:t>
            </a:r>
            <a:r>
              <a:rPr lang="nl-BE" sz="1400" dirty="0"/>
              <a:t> </a:t>
            </a:r>
            <a:r>
              <a:rPr lang="nl-BE" sz="1400" dirty="0" err="1"/>
              <a:t>confirme</a:t>
            </a:r>
            <a:r>
              <a:rPr lang="nl-BE" sz="1400" dirty="0"/>
              <a:t> </a:t>
            </a:r>
            <a:r>
              <a:rPr lang="nl-BE" sz="1400" dirty="0" err="1"/>
              <a:t>l’envoi</a:t>
            </a:r>
            <a:r>
              <a:rPr lang="nl-BE" sz="1400" dirty="0"/>
              <a:t> de la </a:t>
            </a:r>
            <a:r>
              <a:rPr lang="nl-BE" sz="1400" dirty="0" err="1"/>
              <a:t>demande</a:t>
            </a:r>
            <a:r>
              <a:rPr lang="nl-BE" sz="1400" dirty="0"/>
              <a:t> et </a:t>
            </a:r>
            <a:r>
              <a:rPr lang="nl-BE" sz="1400" dirty="0" err="1"/>
              <a:t>génère</a:t>
            </a:r>
            <a:r>
              <a:rPr lang="nl-BE" sz="1400" dirty="0"/>
              <a:t> </a:t>
            </a:r>
            <a:r>
              <a:rPr lang="nl-BE" sz="1400" dirty="0" err="1"/>
              <a:t>un</a:t>
            </a:r>
            <a:r>
              <a:rPr lang="nl-BE" sz="1400" dirty="0"/>
              <a:t> NUMERO DE TICKET</a:t>
            </a:r>
            <a:endParaRPr lang="fr-BE" sz="1400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BC022FBA-54C1-4BDF-86AA-082B9C9B1F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2086" y="2680655"/>
            <a:ext cx="1080224" cy="576662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E4D23D5C-62EC-42C6-85E8-16933587CF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4916" y="4346962"/>
            <a:ext cx="1080224" cy="576662"/>
          </a:xfrm>
          <a:prstGeom prst="rect">
            <a:avLst/>
          </a:prstGeom>
        </p:spPr>
      </p:pic>
      <p:cxnSp>
        <p:nvCxnSpPr>
          <p:cNvPr id="11" name="Connecteur droit avec flèche 10">
            <a:extLst>
              <a:ext uri="{FF2B5EF4-FFF2-40B4-BE49-F238E27FC236}">
                <a16:creationId xmlns:a16="http://schemas.microsoft.com/office/drawing/2014/main" id="{306DB70E-9B6C-4FF0-A60F-2AB302A026E1}"/>
              </a:ext>
            </a:extLst>
          </p:cNvPr>
          <p:cNvCxnSpPr>
            <a:cxnSpLocks/>
            <a:stCxn id="8" idx="1"/>
          </p:cNvCxnSpPr>
          <p:nvPr/>
        </p:nvCxnSpPr>
        <p:spPr>
          <a:xfrm flipH="1">
            <a:off x="3545140" y="4502904"/>
            <a:ext cx="4065150" cy="13238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>
            <a:extLst>
              <a:ext uri="{FF2B5EF4-FFF2-40B4-BE49-F238E27FC236}">
                <a16:creationId xmlns:a16="http://schemas.microsoft.com/office/drawing/2014/main" id="{FEAED446-FEEF-4A45-9B4F-4FAE9DDD2A31}"/>
              </a:ext>
            </a:extLst>
          </p:cNvPr>
          <p:cNvCxnSpPr>
            <a:cxnSpLocks/>
          </p:cNvCxnSpPr>
          <p:nvPr/>
        </p:nvCxnSpPr>
        <p:spPr>
          <a:xfrm>
            <a:off x="9458325" y="1385366"/>
            <a:ext cx="1543050" cy="129528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0535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506ED7-7714-44EF-A787-EB1A48634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0" y="2638620"/>
            <a:ext cx="5609026" cy="2852737"/>
          </a:xfrm>
        </p:spPr>
        <p:txBody>
          <a:bodyPr/>
          <a:lstStyle/>
          <a:p>
            <a:r>
              <a:rPr lang="fr-BE" dirty="0"/>
              <a:t>Premier jour effectif de chômage temporaire 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89657FF-2C90-4BF0-94D6-E465A19C0C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34075" y="750386"/>
            <a:ext cx="5609026" cy="1500187"/>
          </a:xfrm>
        </p:spPr>
        <p:txBody>
          <a:bodyPr/>
          <a:lstStyle/>
          <a:p>
            <a:r>
              <a:rPr lang="fr-BE" dirty="0"/>
              <a:t>Introduire une communication 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CE2770E-82C4-447C-B146-A27B635326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20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5903348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F55A5225-8A39-414D-B1D1-67BE6B6BD5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21</a:t>
            </a:fld>
            <a:endParaRPr lang="fr-BE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DE9697B8-8E0D-4BF6-8A9F-9BD15715CD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4815"/>
            <a:ext cx="12192000" cy="684357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0B49761-4699-4149-B50D-602406480BEC}"/>
              </a:ext>
            </a:extLst>
          </p:cNvPr>
          <p:cNvSpPr/>
          <p:nvPr/>
        </p:nvSpPr>
        <p:spPr>
          <a:xfrm>
            <a:off x="8294823" y="753923"/>
            <a:ext cx="2836190" cy="274268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400" dirty="0"/>
              <a:t>-Introduire la date du premier jour effectif</a:t>
            </a:r>
          </a:p>
          <a:p>
            <a:pPr algn="ctr"/>
            <a:endParaRPr lang="fr-BE" sz="1400" dirty="0"/>
          </a:p>
          <a:p>
            <a:pPr algn="ctr"/>
            <a:r>
              <a:rPr lang="fr-BE" sz="1400" dirty="0"/>
              <a:t>- Choisir la cause du chômage</a:t>
            </a:r>
          </a:p>
          <a:p>
            <a:pPr algn="ctr"/>
            <a:endParaRPr lang="fr-BE" sz="1400" dirty="0"/>
          </a:p>
          <a:p>
            <a:pPr algn="ctr"/>
            <a:r>
              <a:rPr lang="fr-BE" sz="1400" dirty="0"/>
              <a:t>-Introduire la commission paritaire et sélectionner le niveau</a:t>
            </a:r>
          </a:p>
          <a:p>
            <a:pPr marL="285750" indent="-285750" algn="ctr">
              <a:buFontTx/>
              <a:buChar char="-"/>
            </a:pPr>
            <a:endParaRPr lang="fr-BE" sz="1400" dirty="0"/>
          </a:p>
          <a:p>
            <a:pPr algn="ctr"/>
            <a:r>
              <a:rPr lang="fr-BE" sz="1400" dirty="0"/>
              <a:t>-Introduire l’adresse du chantier </a:t>
            </a:r>
          </a:p>
        </p:txBody>
      </p:sp>
      <p:cxnSp>
        <p:nvCxnSpPr>
          <p:cNvPr id="7" name="Connecteur droit avec flèche 6">
            <a:extLst>
              <a:ext uri="{FF2B5EF4-FFF2-40B4-BE49-F238E27FC236}">
                <a16:creationId xmlns:a16="http://schemas.microsoft.com/office/drawing/2014/main" id="{2BE03983-AB18-46C6-A33E-1378E9475521}"/>
              </a:ext>
            </a:extLst>
          </p:cNvPr>
          <p:cNvCxnSpPr>
            <a:cxnSpLocks/>
          </p:cNvCxnSpPr>
          <p:nvPr/>
        </p:nvCxnSpPr>
        <p:spPr>
          <a:xfrm flipH="1">
            <a:off x="3457575" y="1104900"/>
            <a:ext cx="4914900" cy="10477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8CB01225-BE89-4591-A33C-4F2D47B6A29A}"/>
              </a:ext>
            </a:extLst>
          </p:cNvPr>
          <p:cNvCxnSpPr>
            <a:cxnSpLocks/>
          </p:cNvCxnSpPr>
          <p:nvPr/>
        </p:nvCxnSpPr>
        <p:spPr>
          <a:xfrm flipH="1" flipV="1">
            <a:off x="3457575" y="1437757"/>
            <a:ext cx="5076826" cy="68750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10">
            <a:extLst>
              <a:ext uri="{FF2B5EF4-FFF2-40B4-BE49-F238E27FC236}">
                <a16:creationId xmlns:a16="http://schemas.microsoft.com/office/drawing/2014/main" id="{76C54790-E461-43C1-B90B-A403BBF04786}"/>
              </a:ext>
            </a:extLst>
          </p:cNvPr>
          <p:cNvCxnSpPr>
            <a:cxnSpLocks/>
          </p:cNvCxnSpPr>
          <p:nvPr/>
        </p:nvCxnSpPr>
        <p:spPr>
          <a:xfrm flipH="1" flipV="1">
            <a:off x="4391027" y="1914525"/>
            <a:ext cx="3981448" cy="5715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>
            <a:extLst>
              <a:ext uri="{FF2B5EF4-FFF2-40B4-BE49-F238E27FC236}">
                <a16:creationId xmlns:a16="http://schemas.microsoft.com/office/drawing/2014/main" id="{BA3EC641-D135-49CA-8AFE-360BDF5F3E6F}"/>
              </a:ext>
            </a:extLst>
          </p:cNvPr>
          <p:cNvCxnSpPr>
            <a:cxnSpLocks/>
          </p:cNvCxnSpPr>
          <p:nvPr/>
        </p:nvCxnSpPr>
        <p:spPr>
          <a:xfrm flipH="1" flipV="1">
            <a:off x="5257801" y="2790825"/>
            <a:ext cx="3209924" cy="42558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ECF23872-EBAD-49E7-AEAC-50F818330858}"/>
              </a:ext>
            </a:extLst>
          </p:cNvPr>
          <p:cNvSpPr/>
          <p:nvPr/>
        </p:nvSpPr>
        <p:spPr>
          <a:xfrm>
            <a:off x="8294823" y="3779977"/>
            <a:ext cx="3427487" cy="23241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/>
              <a:t>-</a:t>
            </a:r>
            <a:r>
              <a:rPr lang="nl-BE" sz="1400" dirty="0" err="1"/>
              <a:t>Cliquer</a:t>
            </a:r>
            <a:r>
              <a:rPr lang="nl-BE" sz="1400" dirty="0"/>
              <a:t> </a:t>
            </a:r>
            <a:r>
              <a:rPr lang="nl-BE" sz="1400" dirty="0" err="1"/>
              <a:t>sur</a:t>
            </a:r>
            <a:r>
              <a:rPr lang="nl-BE" sz="1400" dirty="0"/>
              <a:t> la </a:t>
            </a:r>
            <a:r>
              <a:rPr lang="nl-BE" sz="1400" dirty="0" err="1"/>
              <a:t>liste</a:t>
            </a:r>
            <a:r>
              <a:rPr lang="nl-BE" sz="1400" dirty="0"/>
              <a:t> des </a:t>
            </a:r>
            <a:r>
              <a:rPr lang="nl-BE" sz="1400" dirty="0" err="1"/>
              <a:t>travailleurs</a:t>
            </a:r>
            <a:r>
              <a:rPr lang="nl-BE" sz="1400" dirty="0"/>
              <a:t> à </a:t>
            </a:r>
            <a:r>
              <a:rPr lang="nl-BE" sz="1400" dirty="0" err="1"/>
              <a:t>partir</a:t>
            </a:r>
            <a:r>
              <a:rPr lang="nl-BE" sz="1400" dirty="0"/>
              <a:t> de </a:t>
            </a:r>
            <a:r>
              <a:rPr lang="nl-BE" sz="1400" dirty="0" err="1"/>
              <a:t>votre</a:t>
            </a:r>
            <a:r>
              <a:rPr lang="nl-BE" sz="1400" dirty="0"/>
              <a:t> </a:t>
            </a:r>
            <a:r>
              <a:rPr lang="nl-BE" sz="1400" dirty="0" err="1"/>
              <a:t>propre</a:t>
            </a:r>
            <a:r>
              <a:rPr lang="nl-BE" sz="1400" dirty="0"/>
              <a:t> fichier </a:t>
            </a:r>
            <a:r>
              <a:rPr lang="nl-BE" sz="1400" dirty="0" err="1"/>
              <a:t>personnel</a:t>
            </a:r>
            <a:r>
              <a:rPr lang="nl-BE" sz="1400" dirty="0"/>
              <a:t> DIMONA</a:t>
            </a:r>
          </a:p>
          <a:p>
            <a:pPr algn="ctr"/>
            <a:r>
              <a:rPr lang="nl-BE" sz="1400" dirty="0"/>
              <a:t>OU </a:t>
            </a:r>
          </a:p>
          <a:p>
            <a:pPr algn="ctr"/>
            <a:r>
              <a:rPr lang="nl-BE" sz="1400" dirty="0"/>
              <a:t>-Encoder </a:t>
            </a:r>
            <a:r>
              <a:rPr lang="nl-BE" sz="1400" dirty="0" err="1"/>
              <a:t>manuellement</a:t>
            </a:r>
            <a:r>
              <a:rPr lang="nl-BE" sz="1400" dirty="0"/>
              <a:t> de </a:t>
            </a:r>
            <a:r>
              <a:rPr lang="nl-BE" sz="1400" dirty="0" err="1"/>
              <a:t>façon</a:t>
            </a:r>
            <a:r>
              <a:rPr lang="nl-BE" sz="1400" dirty="0"/>
              <a:t> individuelle </a:t>
            </a:r>
            <a:r>
              <a:rPr lang="nl-BE" sz="1400" dirty="0" err="1"/>
              <a:t>ou</a:t>
            </a:r>
            <a:r>
              <a:rPr lang="nl-BE" sz="1400" dirty="0"/>
              <a:t> </a:t>
            </a:r>
            <a:r>
              <a:rPr lang="nl-BE" sz="1400" dirty="0" err="1"/>
              <a:t>groupée</a:t>
            </a:r>
            <a:r>
              <a:rPr lang="nl-BE" sz="1400" dirty="0"/>
              <a:t> (</a:t>
            </a:r>
            <a:r>
              <a:rPr lang="nl-BE" sz="1400" dirty="0" err="1"/>
              <a:t>voir</a:t>
            </a:r>
            <a:r>
              <a:rPr lang="nl-BE" sz="1400" dirty="0"/>
              <a:t> page 8) les </a:t>
            </a:r>
            <a:r>
              <a:rPr lang="nl-BE" sz="1400" dirty="0" err="1"/>
              <a:t>travailleurs</a:t>
            </a:r>
            <a:r>
              <a:rPr lang="nl-BE" sz="1400" dirty="0"/>
              <a:t> </a:t>
            </a:r>
            <a:r>
              <a:rPr lang="nl-BE" sz="1400" dirty="0" err="1"/>
              <a:t>concernés</a:t>
            </a:r>
            <a:r>
              <a:rPr lang="nl-BE" sz="1400" dirty="0"/>
              <a:t> et </a:t>
            </a:r>
            <a:r>
              <a:rPr lang="nl-BE" sz="1400" dirty="0" err="1"/>
              <a:t>cliquer</a:t>
            </a:r>
            <a:r>
              <a:rPr lang="nl-BE" sz="1400" dirty="0"/>
              <a:t> </a:t>
            </a:r>
            <a:r>
              <a:rPr lang="nl-BE" sz="1400" dirty="0" err="1"/>
              <a:t>sur</a:t>
            </a:r>
            <a:r>
              <a:rPr lang="nl-BE" sz="1400" dirty="0"/>
              <a:t>  </a:t>
            </a:r>
          </a:p>
          <a:p>
            <a:pPr algn="ctr"/>
            <a:r>
              <a:rPr lang="nl-BE" sz="1400" dirty="0"/>
              <a:t>“ </a:t>
            </a:r>
            <a:r>
              <a:rPr lang="nl-BE" sz="1400" dirty="0" err="1"/>
              <a:t>Ajouter</a:t>
            </a:r>
            <a:r>
              <a:rPr lang="nl-BE" sz="1400" dirty="0"/>
              <a:t>”</a:t>
            </a:r>
          </a:p>
          <a:p>
            <a:pPr algn="ctr"/>
            <a:endParaRPr lang="nl-BE" sz="1400" dirty="0"/>
          </a:p>
          <a:p>
            <a:pPr algn="ctr"/>
            <a:r>
              <a:rPr lang="nl-BE" sz="1400" dirty="0" err="1"/>
              <a:t>Une</a:t>
            </a:r>
            <a:r>
              <a:rPr lang="nl-BE" sz="1400" dirty="0"/>
              <a:t> </a:t>
            </a:r>
            <a:r>
              <a:rPr lang="nl-BE" sz="1400" dirty="0" err="1"/>
              <a:t>fois</a:t>
            </a:r>
            <a:r>
              <a:rPr lang="nl-BE" sz="1400" dirty="0"/>
              <a:t> la </a:t>
            </a:r>
            <a:r>
              <a:rPr lang="nl-BE" sz="1400" dirty="0" err="1"/>
              <a:t>liste</a:t>
            </a:r>
            <a:r>
              <a:rPr lang="nl-BE" sz="1400" dirty="0"/>
              <a:t> des </a:t>
            </a:r>
            <a:r>
              <a:rPr lang="nl-BE" sz="1400" dirty="0" err="1"/>
              <a:t>travailleurs</a:t>
            </a:r>
            <a:r>
              <a:rPr lang="nl-BE" sz="1400" dirty="0"/>
              <a:t> </a:t>
            </a:r>
            <a:r>
              <a:rPr lang="nl-BE" sz="1400" dirty="0" err="1"/>
              <a:t>complétée</a:t>
            </a:r>
            <a:r>
              <a:rPr lang="nl-BE" sz="1400" dirty="0"/>
              <a:t>, </a:t>
            </a:r>
            <a:r>
              <a:rPr lang="nl-BE" sz="1400" dirty="0" err="1"/>
              <a:t>appuyer</a:t>
            </a:r>
            <a:r>
              <a:rPr lang="nl-BE" sz="1400" dirty="0"/>
              <a:t> </a:t>
            </a:r>
            <a:r>
              <a:rPr lang="nl-BE" sz="1400" dirty="0" err="1"/>
              <a:t>sur</a:t>
            </a:r>
            <a:r>
              <a:rPr lang="nl-BE" sz="1400" dirty="0"/>
              <a:t> “</a:t>
            </a:r>
            <a:r>
              <a:rPr lang="nl-BE" sz="1400" dirty="0" err="1"/>
              <a:t>Suivant</a:t>
            </a:r>
            <a:r>
              <a:rPr lang="nl-BE" sz="1400" dirty="0"/>
              <a:t>”</a:t>
            </a:r>
            <a:endParaRPr lang="fr-BE" sz="1400" dirty="0"/>
          </a:p>
        </p:txBody>
      </p:sp>
      <p:cxnSp>
        <p:nvCxnSpPr>
          <p:cNvPr id="22" name="Connecteur droit avec flèche 21">
            <a:extLst>
              <a:ext uri="{FF2B5EF4-FFF2-40B4-BE49-F238E27FC236}">
                <a16:creationId xmlns:a16="http://schemas.microsoft.com/office/drawing/2014/main" id="{CDC3344D-3850-4C93-8B51-FAA873D7DE0C}"/>
              </a:ext>
            </a:extLst>
          </p:cNvPr>
          <p:cNvCxnSpPr>
            <a:cxnSpLocks/>
          </p:cNvCxnSpPr>
          <p:nvPr/>
        </p:nvCxnSpPr>
        <p:spPr>
          <a:xfrm flipH="1">
            <a:off x="3897178" y="3992767"/>
            <a:ext cx="4570547" cy="114203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avec flèche 23">
            <a:extLst>
              <a:ext uri="{FF2B5EF4-FFF2-40B4-BE49-F238E27FC236}">
                <a16:creationId xmlns:a16="http://schemas.microsoft.com/office/drawing/2014/main" id="{46340701-C295-47F0-AB2F-B1F82B3880E5}"/>
              </a:ext>
            </a:extLst>
          </p:cNvPr>
          <p:cNvCxnSpPr>
            <a:cxnSpLocks/>
          </p:cNvCxnSpPr>
          <p:nvPr/>
        </p:nvCxnSpPr>
        <p:spPr>
          <a:xfrm flipH="1">
            <a:off x="6657975" y="4611062"/>
            <a:ext cx="2114551" cy="71108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avec flèche 25">
            <a:extLst>
              <a:ext uri="{FF2B5EF4-FFF2-40B4-BE49-F238E27FC236}">
                <a16:creationId xmlns:a16="http://schemas.microsoft.com/office/drawing/2014/main" id="{F3E9C2CD-80D7-46BC-8CFC-F0E8143C1C04}"/>
              </a:ext>
            </a:extLst>
          </p:cNvPr>
          <p:cNvCxnSpPr>
            <a:cxnSpLocks/>
          </p:cNvCxnSpPr>
          <p:nvPr/>
        </p:nvCxnSpPr>
        <p:spPr>
          <a:xfrm>
            <a:off x="10828645" y="5819700"/>
            <a:ext cx="877753" cy="65306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7408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3339D1F2-0A88-4495-AC71-D24AB50084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22</a:t>
            </a:fld>
            <a:endParaRPr lang="fr-BE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5169AC20-A967-4301-8027-711BCD0FC5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775" y="0"/>
            <a:ext cx="9544050" cy="3404148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52F52071-C851-46F9-BAA9-30EB0A1C0C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240" y="3429000"/>
            <a:ext cx="5357831" cy="33147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3D52078-073C-448F-9E00-900AD793867C}"/>
              </a:ext>
            </a:extLst>
          </p:cNvPr>
          <p:cNvSpPr/>
          <p:nvPr/>
        </p:nvSpPr>
        <p:spPr>
          <a:xfrm>
            <a:off x="7318763" y="425927"/>
            <a:ext cx="2836190" cy="97639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 err="1"/>
              <a:t>Vérifier</a:t>
            </a:r>
            <a:r>
              <a:rPr lang="nl-BE" sz="1400" dirty="0"/>
              <a:t> que les </a:t>
            </a:r>
            <a:r>
              <a:rPr lang="nl-BE" sz="1400" dirty="0" err="1"/>
              <a:t>informations</a:t>
            </a:r>
            <a:r>
              <a:rPr lang="nl-BE" sz="1400" dirty="0"/>
              <a:t> </a:t>
            </a:r>
            <a:r>
              <a:rPr lang="nl-BE" sz="1400" dirty="0" err="1"/>
              <a:t>encodées</a:t>
            </a:r>
            <a:r>
              <a:rPr lang="nl-BE" sz="1400" dirty="0"/>
              <a:t> </a:t>
            </a:r>
            <a:r>
              <a:rPr lang="nl-BE" sz="1400" dirty="0" err="1"/>
              <a:t>sont</a:t>
            </a:r>
            <a:r>
              <a:rPr lang="nl-BE" sz="1400" dirty="0"/>
              <a:t> </a:t>
            </a:r>
            <a:r>
              <a:rPr lang="nl-BE" sz="1400" dirty="0" err="1"/>
              <a:t>correctes</a:t>
            </a:r>
            <a:r>
              <a:rPr lang="nl-BE" sz="1400" dirty="0"/>
              <a:t> et </a:t>
            </a:r>
            <a:r>
              <a:rPr lang="nl-BE" sz="1400" dirty="0" err="1"/>
              <a:t>cliquer</a:t>
            </a:r>
            <a:r>
              <a:rPr lang="nl-BE" sz="1400" dirty="0"/>
              <a:t> </a:t>
            </a:r>
            <a:r>
              <a:rPr lang="nl-BE" sz="1400" dirty="0" err="1"/>
              <a:t>sur</a:t>
            </a:r>
            <a:r>
              <a:rPr lang="nl-BE" sz="1400" dirty="0"/>
              <a:t> “</a:t>
            </a:r>
            <a:r>
              <a:rPr lang="nl-BE" sz="1400" dirty="0" err="1"/>
              <a:t>Envoyer</a:t>
            </a:r>
            <a:r>
              <a:rPr lang="nl-BE" sz="1400" dirty="0"/>
              <a:t>”</a:t>
            </a:r>
            <a:endParaRPr lang="fr-BE" sz="14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A773D8F-2024-4A6F-9295-601165EF2754}"/>
              </a:ext>
            </a:extLst>
          </p:cNvPr>
          <p:cNvSpPr/>
          <p:nvPr/>
        </p:nvSpPr>
        <p:spPr>
          <a:xfrm>
            <a:off x="8509882" y="4109955"/>
            <a:ext cx="2836190" cy="97639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/>
              <a:t>La page </a:t>
            </a:r>
            <a:r>
              <a:rPr lang="nl-BE" sz="1400" dirty="0" err="1"/>
              <a:t>d’accusé</a:t>
            </a:r>
            <a:r>
              <a:rPr lang="nl-BE" sz="1400" dirty="0"/>
              <a:t> de </a:t>
            </a:r>
            <a:r>
              <a:rPr lang="nl-BE" sz="1400" dirty="0" err="1"/>
              <a:t>réception</a:t>
            </a:r>
            <a:r>
              <a:rPr lang="nl-BE" sz="1400" dirty="0"/>
              <a:t> </a:t>
            </a:r>
            <a:r>
              <a:rPr lang="nl-BE" sz="1400" dirty="0" err="1"/>
              <a:t>confirme</a:t>
            </a:r>
            <a:r>
              <a:rPr lang="nl-BE" sz="1400" dirty="0"/>
              <a:t> </a:t>
            </a:r>
            <a:r>
              <a:rPr lang="nl-BE" sz="1400" dirty="0" err="1"/>
              <a:t>l’envoi</a:t>
            </a:r>
            <a:r>
              <a:rPr lang="nl-BE" sz="1400" dirty="0"/>
              <a:t> de la </a:t>
            </a:r>
            <a:r>
              <a:rPr lang="nl-BE" sz="1400" dirty="0" err="1"/>
              <a:t>demande</a:t>
            </a:r>
            <a:r>
              <a:rPr lang="nl-BE" sz="1400" dirty="0"/>
              <a:t> et </a:t>
            </a:r>
            <a:r>
              <a:rPr lang="nl-BE" sz="1400" dirty="0" err="1"/>
              <a:t>génère</a:t>
            </a:r>
            <a:r>
              <a:rPr lang="nl-BE" sz="1400" dirty="0"/>
              <a:t> </a:t>
            </a:r>
            <a:r>
              <a:rPr lang="nl-BE" sz="1400" dirty="0" err="1"/>
              <a:t>un</a:t>
            </a:r>
            <a:r>
              <a:rPr lang="nl-BE" sz="1400" dirty="0"/>
              <a:t> NUMERO DE TICKET</a:t>
            </a:r>
            <a:endParaRPr lang="fr-BE" sz="1400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229E22D5-A0CB-4C04-ACC8-2593278296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27977" y="2877191"/>
            <a:ext cx="1080224" cy="576662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7253D071-0B4D-451A-A56A-F9C627094B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8486" y="4204655"/>
            <a:ext cx="1080224" cy="576662"/>
          </a:xfrm>
          <a:prstGeom prst="rect">
            <a:avLst/>
          </a:prstGeom>
        </p:spPr>
      </p:pic>
      <p:cxnSp>
        <p:nvCxnSpPr>
          <p:cNvPr id="11" name="Connecteur droit avec flèche 10">
            <a:extLst>
              <a:ext uri="{FF2B5EF4-FFF2-40B4-BE49-F238E27FC236}">
                <a16:creationId xmlns:a16="http://schemas.microsoft.com/office/drawing/2014/main" id="{DEC7897A-AE1D-42CE-956F-2F6278CBE88B}"/>
              </a:ext>
            </a:extLst>
          </p:cNvPr>
          <p:cNvCxnSpPr>
            <a:cxnSpLocks/>
            <a:endCxn id="9" idx="0"/>
          </p:cNvCxnSpPr>
          <p:nvPr/>
        </p:nvCxnSpPr>
        <p:spPr>
          <a:xfrm>
            <a:off x="9458325" y="1385366"/>
            <a:ext cx="1009764" cy="149182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>
            <a:extLst>
              <a:ext uri="{FF2B5EF4-FFF2-40B4-BE49-F238E27FC236}">
                <a16:creationId xmlns:a16="http://schemas.microsoft.com/office/drawing/2014/main" id="{79D39258-5F73-4181-A136-7B85BD500F5C}"/>
              </a:ext>
            </a:extLst>
          </p:cNvPr>
          <p:cNvCxnSpPr>
            <a:cxnSpLocks/>
          </p:cNvCxnSpPr>
          <p:nvPr/>
        </p:nvCxnSpPr>
        <p:spPr>
          <a:xfrm flipH="1">
            <a:off x="5778710" y="4381500"/>
            <a:ext cx="2958148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1058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75ACBF-69C6-4EA0-8F24-F6488AF46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9825" y="2347118"/>
            <a:ext cx="5609026" cy="2852737"/>
          </a:xfrm>
        </p:spPr>
        <p:txBody>
          <a:bodyPr/>
          <a:lstStyle/>
          <a:p>
            <a:r>
              <a:rPr lang="fr-BE" dirty="0"/>
              <a:t>Chômage temporaire pour Action Sociale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927A8C8-F0E1-42EC-AAB8-A729D0C21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19825" y="1000515"/>
            <a:ext cx="5609026" cy="1500187"/>
          </a:xfrm>
        </p:spPr>
        <p:txBody>
          <a:bodyPr/>
          <a:lstStyle/>
          <a:p>
            <a:r>
              <a:rPr lang="fr-BE" dirty="0"/>
              <a:t>Introduire une communication 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74680A5-4130-463D-892D-0AA9CB4327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23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24228714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9ADD6C44-B911-43CE-9DF5-791A48629C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24</a:t>
            </a:fld>
            <a:endParaRPr lang="fr-BE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DC29DE6E-A118-4CA1-A78E-79CE839CAD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96" y="88901"/>
            <a:ext cx="12134204" cy="65913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280AC0F-445B-4ED3-B789-79D03CBECAE7}"/>
              </a:ext>
            </a:extLst>
          </p:cNvPr>
          <p:cNvSpPr/>
          <p:nvPr/>
        </p:nvSpPr>
        <p:spPr>
          <a:xfrm>
            <a:off x="8285298" y="177799"/>
            <a:ext cx="2836190" cy="337502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400" dirty="0"/>
              <a:t>-Introduire la date de début</a:t>
            </a:r>
          </a:p>
          <a:p>
            <a:pPr algn="ctr"/>
            <a:r>
              <a:rPr lang="fr-BE" sz="1400" dirty="0"/>
              <a:t>- La date de fin </a:t>
            </a:r>
          </a:p>
          <a:p>
            <a:pPr algn="ctr"/>
            <a:r>
              <a:rPr lang="fr-BE" sz="1400" dirty="0"/>
              <a:t>- Choisir la commission paritaire concernée et sélectionner le niveau</a:t>
            </a:r>
          </a:p>
          <a:p>
            <a:pPr algn="ctr"/>
            <a:endParaRPr lang="fr-BE" sz="1400" dirty="0"/>
          </a:p>
          <a:p>
            <a:pPr marL="285750" indent="-285750" algn="ctr">
              <a:buFontTx/>
              <a:buChar char="-"/>
            </a:pPr>
            <a:r>
              <a:rPr lang="fr-BE" sz="1400" dirty="0"/>
              <a:t>- Inscrire le lieu ou le nom de l’entreprise où l’action est menée</a:t>
            </a:r>
          </a:p>
          <a:p>
            <a:pPr marL="285750" indent="-285750" algn="ctr">
              <a:buFontTx/>
              <a:buChar char="-"/>
            </a:pPr>
            <a:endParaRPr lang="fr-BE" sz="1400" dirty="0"/>
          </a:p>
          <a:p>
            <a:pPr algn="ctr"/>
            <a:r>
              <a:rPr lang="fr-BE" sz="1400" dirty="0"/>
              <a:t>-Sélectionner dans le menu déroulant la raison du chômage</a:t>
            </a:r>
          </a:p>
          <a:p>
            <a:pPr algn="ctr"/>
            <a:endParaRPr lang="fr-BE" sz="1400" dirty="0"/>
          </a:p>
          <a:p>
            <a:pPr algn="ctr"/>
            <a:r>
              <a:rPr lang="fr-BE" sz="1400" dirty="0"/>
              <a:t>- Compléter les données de la personne de contact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7381AAA-23E9-4961-88B3-A90702873C6B}"/>
              </a:ext>
            </a:extLst>
          </p:cNvPr>
          <p:cNvSpPr/>
          <p:nvPr/>
        </p:nvSpPr>
        <p:spPr>
          <a:xfrm>
            <a:off x="7765365" y="3759198"/>
            <a:ext cx="4207560" cy="250825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400" dirty="0"/>
              <a:t>-Introduire le nom de la division concernée </a:t>
            </a:r>
          </a:p>
          <a:p>
            <a:pPr algn="ctr"/>
            <a:r>
              <a:rPr lang="fr-BE" sz="1400" b="1" u="sng" dirty="0"/>
              <a:t>ET</a:t>
            </a:r>
            <a:r>
              <a:rPr lang="fr-BE" sz="1400" dirty="0"/>
              <a:t> </a:t>
            </a:r>
          </a:p>
          <a:p>
            <a:pPr algn="ctr"/>
            <a:r>
              <a:rPr lang="fr-BE" sz="1400" dirty="0"/>
              <a:t>-Compléter la liste des travailleurs à partir </a:t>
            </a:r>
          </a:p>
          <a:p>
            <a:pPr algn="ctr"/>
            <a:r>
              <a:rPr lang="fr-BE" sz="1400" dirty="0"/>
              <a:t>du fichier du personnel DIMONA </a:t>
            </a:r>
          </a:p>
          <a:p>
            <a:pPr algn="ctr"/>
            <a:r>
              <a:rPr lang="fr-BE" sz="1400" b="1" u="sng" dirty="0"/>
              <a:t>OU</a:t>
            </a:r>
            <a:r>
              <a:rPr lang="fr-BE" sz="1400" dirty="0"/>
              <a:t> </a:t>
            </a:r>
          </a:p>
          <a:p>
            <a:pPr algn="ctr"/>
            <a:r>
              <a:rPr lang="fr-BE" sz="1400" dirty="0"/>
              <a:t>via l’encodage manuel (individuel ou Groupé) et cliquer sur «  Ajouter »</a:t>
            </a:r>
          </a:p>
          <a:p>
            <a:pPr algn="ctr"/>
            <a:endParaRPr lang="fr-BE" sz="1400" dirty="0"/>
          </a:p>
          <a:p>
            <a:pPr algn="ctr"/>
            <a:r>
              <a:rPr lang="fr-BE" sz="1400" dirty="0"/>
              <a:t>Une fois la liste des travailleurs complétée, cliquer sur « Suivant » pour confirmer</a:t>
            </a:r>
          </a:p>
        </p:txBody>
      </p:sp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EA11EFC9-1241-47D5-9047-40EC9CFA52EA}"/>
              </a:ext>
            </a:extLst>
          </p:cNvPr>
          <p:cNvCxnSpPr/>
          <p:nvPr/>
        </p:nvCxnSpPr>
        <p:spPr>
          <a:xfrm flipH="1">
            <a:off x="5057775" y="485775"/>
            <a:ext cx="3352800" cy="18097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5FBBDC93-6B50-4BCC-B8F5-338ACC5222E5}"/>
              </a:ext>
            </a:extLst>
          </p:cNvPr>
          <p:cNvCxnSpPr>
            <a:cxnSpLocks/>
          </p:cNvCxnSpPr>
          <p:nvPr/>
        </p:nvCxnSpPr>
        <p:spPr>
          <a:xfrm flipH="1">
            <a:off x="5057775" y="755648"/>
            <a:ext cx="3352800" cy="11747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id="{44EE4A8E-1146-4E42-AD5E-7A599C13A945}"/>
              </a:ext>
            </a:extLst>
          </p:cNvPr>
          <p:cNvCxnSpPr>
            <a:cxnSpLocks/>
          </p:cNvCxnSpPr>
          <p:nvPr/>
        </p:nvCxnSpPr>
        <p:spPr>
          <a:xfrm flipH="1">
            <a:off x="5172075" y="1069974"/>
            <a:ext cx="3429000" cy="13970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avec flèche 13">
            <a:extLst>
              <a:ext uri="{FF2B5EF4-FFF2-40B4-BE49-F238E27FC236}">
                <a16:creationId xmlns:a16="http://schemas.microsoft.com/office/drawing/2014/main" id="{CB9C9123-3B0A-4DB9-827A-C257387E2399}"/>
              </a:ext>
            </a:extLst>
          </p:cNvPr>
          <p:cNvCxnSpPr>
            <a:cxnSpLocks/>
          </p:cNvCxnSpPr>
          <p:nvPr/>
        </p:nvCxnSpPr>
        <p:spPr>
          <a:xfrm flipH="1">
            <a:off x="4352925" y="1558925"/>
            <a:ext cx="4371975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>
            <a:extLst>
              <a:ext uri="{FF2B5EF4-FFF2-40B4-BE49-F238E27FC236}">
                <a16:creationId xmlns:a16="http://schemas.microsoft.com/office/drawing/2014/main" id="{FB0BBC70-BD06-4079-95ED-DE84ABE5B14F}"/>
              </a:ext>
            </a:extLst>
          </p:cNvPr>
          <p:cNvCxnSpPr>
            <a:cxnSpLocks/>
          </p:cNvCxnSpPr>
          <p:nvPr/>
        </p:nvCxnSpPr>
        <p:spPr>
          <a:xfrm flipH="1" flipV="1">
            <a:off x="6124898" y="2212974"/>
            <a:ext cx="2947666" cy="11747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avec flèche 17">
            <a:extLst>
              <a:ext uri="{FF2B5EF4-FFF2-40B4-BE49-F238E27FC236}">
                <a16:creationId xmlns:a16="http://schemas.microsoft.com/office/drawing/2014/main" id="{54A54792-2CD1-465A-AD4B-11AB0AF5B9F1}"/>
              </a:ext>
            </a:extLst>
          </p:cNvPr>
          <p:cNvCxnSpPr>
            <a:cxnSpLocks/>
          </p:cNvCxnSpPr>
          <p:nvPr/>
        </p:nvCxnSpPr>
        <p:spPr>
          <a:xfrm flipH="1" flipV="1">
            <a:off x="5991225" y="2562225"/>
            <a:ext cx="4919663" cy="16827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avec flèche 20">
            <a:extLst>
              <a:ext uri="{FF2B5EF4-FFF2-40B4-BE49-F238E27FC236}">
                <a16:creationId xmlns:a16="http://schemas.microsoft.com/office/drawing/2014/main" id="{1E3EDA33-6FD8-4CC4-84A6-EB92B15266B2}"/>
              </a:ext>
            </a:extLst>
          </p:cNvPr>
          <p:cNvCxnSpPr>
            <a:cxnSpLocks/>
          </p:cNvCxnSpPr>
          <p:nvPr/>
        </p:nvCxnSpPr>
        <p:spPr>
          <a:xfrm flipH="1">
            <a:off x="4352925" y="4151312"/>
            <a:ext cx="5048306" cy="39210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avec flèche 22">
            <a:extLst>
              <a:ext uri="{FF2B5EF4-FFF2-40B4-BE49-F238E27FC236}">
                <a16:creationId xmlns:a16="http://schemas.microsoft.com/office/drawing/2014/main" id="{E467A618-E91B-4292-8C1B-C10EB0C19BE1}"/>
              </a:ext>
            </a:extLst>
          </p:cNvPr>
          <p:cNvCxnSpPr>
            <a:cxnSpLocks/>
          </p:cNvCxnSpPr>
          <p:nvPr/>
        </p:nvCxnSpPr>
        <p:spPr>
          <a:xfrm flipH="1">
            <a:off x="3629025" y="4578348"/>
            <a:ext cx="4524431" cy="43497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avec flèche 24">
            <a:extLst>
              <a:ext uri="{FF2B5EF4-FFF2-40B4-BE49-F238E27FC236}">
                <a16:creationId xmlns:a16="http://schemas.microsoft.com/office/drawing/2014/main" id="{73003A1C-F148-449B-85F0-198C533B4A88}"/>
              </a:ext>
            </a:extLst>
          </p:cNvPr>
          <p:cNvCxnSpPr>
            <a:cxnSpLocks/>
          </p:cNvCxnSpPr>
          <p:nvPr/>
        </p:nvCxnSpPr>
        <p:spPr>
          <a:xfrm flipH="1">
            <a:off x="6124898" y="4938709"/>
            <a:ext cx="2600003" cy="36036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avec flèche 26">
            <a:extLst>
              <a:ext uri="{FF2B5EF4-FFF2-40B4-BE49-F238E27FC236}">
                <a16:creationId xmlns:a16="http://schemas.microsoft.com/office/drawing/2014/main" id="{049AA5CC-9E80-4598-8E2C-D674E75B13D8}"/>
              </a:ext>
            </a:extLst>
          </p:cNvPr>
          <p:cNvCxnSpPr>
            <a:cxnSpLocks/>
          </p:cNvCxnSpPr>
          <p:nvPr/>
        </p:nvCxnSpPr>
        <p:spPr>
          <a:xfrm>
            <a:off x="9703393" y="6053133"/>
            <a:ext cx="1793282" cy="42069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4280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88DAFBC2-3644-4DD6-8F56-3C3C818C3C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25</a:t>
            </a:fld>
            <a:endParaRPr lang="fr-BE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32300EEE-C4A5-4AE7-99C2-DCD4CD450A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0077450" cy="3196653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6E0498F5-4F86-4A63-9DFD-2E0FFCDED8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351" y="2943225"/>
            <a:ext cx="8013054" cy="373697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7B09546-2A4F-4FE3-B732-41D806C7E1B3}"/>
              </a:ext>
            </a:extLst>
          </p:cNvPr>
          <p:cNvSpPr/>
          <p:nvPr/>
        </p:nvSpPr>
        <p:spPr>
          <a:xfrm>
            <a:off x="7031310" y="1110128"/>
            <a:ext cx="2836190" cy="97639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 err="1"/>
              <a:t>Vérifier</a:t>
            </a:r>
            <a:r>
              <a:rPr lang="nl-BE" sz="1400" dirty="0"/>
              <a:t> que les </a:t>
            </a:r>
            <a:r>
              <a:rPr lang="nl-BE" sz="1400" dirty="0" err="1"/>
              <a:t>informations</a:t>
            </a:r>
            <a:r>
              <a:rPr lang="nl-BE" sz="1400" dirty="0"/>
              <a:t> </a:t>
            </a:r>
            <a:r>
              <a:rPr lang="nl-BE" sz="1400" dirty="0" err="1"/>
              <a:t>encodées</a:t>
            </a:r>
            <a:r>
              <a:rPr lang="nl-BE" sz="1400" dirty="0"/>
              <a:t> </a:t>
            </a:r>
            <a:r>
              <a:rPr lang="nl-BE" sz="1400" dirty="0" err="1"/>
              <a:t>sont</a:t>
            </a:r>
            <a:r>
              <a:rPr lang="nl-BE" sz="1400" dirty="0"/>
              <a:t> </a:t>
            </a:r>
            <a:r>
              <a:rPr lang="nl-BE" sz="1400" dirty="0" err="1"/>
              <a:t>correctes</a:t>
            </a:r>
            <a:r>
              <a:rPr lang="nl-BE" sz="1400" dirty="0"/>
              <a:t> et </a:t>
            </a:r>
            <a:r>
              <a:rPr lang="nl-BE" sz="1400" dirty="0" err="1"/>
              <a:t>cliquer</a:t>
            </a:r>
            <a:r>
              <a:rPr lang="nl-BE" sz="1400" dirty="0"/>
              <a:t> </a:t>
            </a:r>
            <a:r>
              <a:rPr lang="nl-BE" sz="1400" dirty="0" err="1"/>
              <a:t>sur</a:t>
            </a:r>
            <a:r>
              <a:rPr lang="nl-BE" sz="1400" dirty="0"/>
              <a:t> “</a:t>
            </a:r>
            <a:r>
              <a:rPr lang="nl-BE" sz="1400" dirty="0" err="1"/>
              <a:t>Envoyer</a:t>
            </a:r>
            <a:r>
              <a:rPr lang="nl-BE" sz="1400" dirty="0"/>
              <a:t>”</a:t>
            </a:r>
            <a:endParaRPr lang="fr-BE" sz="14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D9DACC5-F081-4278-80ED-9D9AB096D83C}"/>
              </a:ext>
            </a:extLst>
          </p:cNvPr>
          <p:cNvSpPr/>
          <p:nvPr/>
        </p:nvSpPr>
        <p:spPr>
          <a:xfrm>
            <a:off x="8659356" y="4119480"/>
            <a:ext cx="2836190" cy="97639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/>
              <a:t>La page </a:t>
            </a:r>
            <a:r>
              <a:rPr lang="nl-BE" sz="1400" dirty="0" err="1"/>
              <a:t>d’accusé</a:t>
            </a:r>
            <a:r>
              <a:rPr lang="nl-BE" sz="1400" dirty="0"/>
              <a:t> de </a:t>
            </a:r>
            <a:r>
              <a:rPr lang="nl-BE" sz="1400" dirty="0" err="1"/>
              <a:t>réception</a:t>
            </a:r>
            <a:r>
              <a:rPr lang="nl-BE" sz="1400" dirty="0"/>
              <a:t> </a:t>
            </a:r>
            <a:r>
              <a:rPr lang="nl-BE" sz="1400" dirty="0" err="1"/>
              <a:t>confirme</a:t>
            </a:r>
            <a:r>
              <a:rPr lang="nl-BE" sz="1400" dirty="0"/>
              <a:t> </a:t>
            </a:r>
            <a:r>
              <a:rPr lang="nl-BE" sz="1400" dirty="0" err="1"/>
              <a:t>l’envoi</a:t>
            </a:r>
            <a:r>
              <a:rPr lang="nl-BE" sz="1400" dirty="0"/>
              <a:t> de la </a:t>
            </a:r>
            <a:r>
              <a:rPr lang="nl-BE" sz="1400" dirty="0" err="1"/>
              <a:t>demande</a:t>
            </a:r>
            <a:r>
              <a:rPr lang="nl-BE" sz="1400" dirty="0"/>
              <a:t> et </a:t>
            </a:r>
            <a:r>
              <a:rPr lang="nl-BE" sz="1400" dirty="0" err="1"/>
              <a:t>génère</a:t>
            </a:r>
            <a:r>
              <a:rPr lang="nl-BE" sz="1400" dirty="0"/>
              <a:t> </a:t>
            </a:r>
            <a:r>
              <a:rPr lang="nl-BE" sz="1400" dirty="0" err="1"/>
              <a:t>un</a:t>
            </a:r>
            <a:r>
              <a:rPr lang="nl-BE" sz="1400" dirty="0"/>
              <a:t> NUMERO DE TICKET</a:t>
            </a:r>
            <a:endParaRPr lang="fr-BE" sz="1400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491B793D-502C-46CC-83CC-C5FB37E167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71138" y="2738520"/>
            <a:ext cx="1080224" cy="576662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71B039A4-B2D4-48F2-8FCF-83F4908209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3277" y="4078640"/>
            <a:ext cx="1080224" cy="576662"/>
          </a:xfrm>
          <a:prstGeom prst="rect">
            <a:avLst/>
          </a:prstGeom>
        </p:spPr>
      </p:pic>
      <p:cxnSp>
        <p:nvCxnSpPr>
          <p:cNvPr id="11" name="Connecteur droit avec flèche 10">
            <a:extLst>
              <a:ext uri="{FF2B5EF4-FFF2-40B4-BE49-F238E27FC236}">
                <a16:creationId xmlns:a16="http://schemas.microsoft.com/office/drawing/2014/main" id="{69324F79-875E-43E7-AF95-FC2E19BAD180}"/>
              </a:ext>
            </a:extLst>
          </p:cNvPr>
          <p:cNvCxnSpPr>
            <a:cxnSpLocks/>
          </p:cNvCxnSpPr>
          <p:nvPr/>
        </p:nvCxnSpPr>
        <p:spPr>
          <a:xfrm>
            <a:off x="9302144" y="2024958"/>
            <a:ext cx="446888" cy="61662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>
            <a:extLst>
              <a:ext uri="{FF2B5EF4-FFF2-40B4-BE49-F238E27FC236}">
                <a16:creationId xmlns:a16="http://schemas.microsoft.com/office/drawing/2014/main" id="{E8CA007E-EF25-4E08-9621-CE04A83D379D}"/>
              </a:ext>
            </a:extLst>
          </p:cNvPr>
          <p:cNvCxnSpPr>
            <a:cxnSpLocks/>
          </p:cNvCxnSpPr>
          <p:nvPr/>
        </p:nvCxnSpPr>
        <p:spPr>
          <a:xfrm flipH="1" flipV="1">
            <a:off x="3883501" y="4192514"/>
            <a:ext cx="5113726" cy="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9884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7D6B50-C342-46EF-88F4-1652EEAA8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9300" y="1413668"/>
            <a:ext cx="5609026" cy="2852737"/>
          </a:xfrm>
        </p:spPr>
        <p:txBody>
          <a:bodyPr/>
          <a:lstStyle/>
          <a:p>
            <a:r>
              <a:rPr lang="fr-BE" dirty="0"/>
              <a:t>Modifier ou Supprimer une communication 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FE0C660-9F52-47C0-8DE9-4A3FE392AC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26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24564591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952737C0-9C94-4B44-8208-A23830255C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27</a:t>
            </a:fld>
            <a:endParaRPr lang="fr-BE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5408FC8D-B16D-4535-B0C0-4646DCE336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246"/>
            <a:ext cx="9587953" cy="536137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4AEB4A3-8357-4233-BF9F-AAB1545F38E9}"/>
              </a:ext>
            </a:extLst>
          </p:cNvPr>
          <p:cNvSpPr/>
          <p:nvPr/>
        </p:nvSpPr>
        <p:spPr>
          <a:xfrm>
            <a:off x="9669179" y="226620"/>
            <a:ext cx="2303746" cy="567887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400" dirty="0"/>
              <a:t>L’onglet « Modification/Suppression » permet à l’employeur de modifier (crayon) ou de supprimer (poubelle) une communication qu’il a précédemment introduite et pour laquelle le délai de modification n’est pas encore dépassé.</a:t>
            </a:r>
          </a:p>
          <a:p>
            <a:pPr algn="ctr"/>
            <a:endParaRPr lang="fr-BE" sz="1400" dirty="0"/>
          </a:p>
          <a:p>
            <a:pPr algn="ctr"/>
            <a:r>
              <a:rPr lang="fr-BE" sz="1400" dirty="0"/>
              <a:t>Les communications sont reprises par type de chômage.</a:t>
            </a:r>
          </a:p>
          <a:p>
            <a:pPr algn="ctr"/>
            <a:endParaRPr lang="fr-BE" sz="1400" dirty="0"/>
          </a:p>
          <a:p>
            <a:pPr algn="ctr"/>
            <a:r>
              <a:rPr lang="fr-BE" sz="1400" dirty="0"/>
              <a:t>Lorsqu’une communication a été décidée, le PDF du courrier de décision est disponible.</a:t>
            </a:r>
          </a:p>
          <a:p>
            <a:pPr algn="ctr"/>
            <a:endParaRPr lang="fr-BE" sz="1400" dirty="0"/>
          </a:p>
          <a:p>
            <a:pPr algn="ctr"/>
            <a:r>
              <a:rPr lang="fr-BE" sz="1400" dirty="0"/>
              <a:t>La modification ou la suppression d’une communication entraine la génération d’un nouveau numéro de ticket.</a:t>
            </a:r>
          </a:p>
        </p:txBody>
      </p:sp>
    </p:spTree>
    <p:extLst>
      <p:ext uri="{BB962C8B-B14F-4D97-AF65-F5344CB8AC3E}">
        <p14:creationId xmlns:p14="http://schemas.microsoft.com/office/powerpoint/2010/main" val="1009014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ED1D93-6559-4FC9-8547-53A231BE9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/>
              <a:t>Consultation de communications 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6110925-A1E5-40B3-B8FC-3130C5A345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28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156569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76DFD0CC-ED1D-41B6-8862-74689565A5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29</a:t>
            </a:fld>
            <a:endParaRPr lang="fr-BE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3412C838-9FE8-4E26-A898-1F0A5D591A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9774" y="102795"/>
            <a:ext cx="9447799" cy="543877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341C829-4A7A-41C5-8201-BB0D35FD13E2}"/>
              </a:ext>
            </a:extLst>
          </p:cNvPr>
          <p:cNvSpPr/>
          <p:nvPr/>
        </p:nvSpPr>
        <p:spPr>
          <a:xfrm>
            <a:off x="93452" y="83745"/>
            <a:ext cx="2303746" cy="498355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400" dirty="0"/>
              <a:t>L’onglet « Consultation » reprend toutes les communications introduites par l’employeur dans les 6 mois derniers mois. </a:t>
            </a:r>
          </a:p>
          <a:p>
            <a:pPr algn="ctr"/>
            <a:endParaRPr lang="fr-BE" sz="1400" dirty="0"/>
          </a:p>
          <a:p>
            <a:pPr algn="ctr"/>
            <a:r>
              <a:rPr lang="fr-BE" sz="1400" dirty="0"/>
              <a:t>On y retrouve les communications avec les différents statuts (Nouveau/Modification/</a:t>
            </a:r>
          </a:p>
          <a:p>
            <a:pPr algn="ctr"/>
            <a:r>
              <a:rPr lang="fr-BE" sz="1400" dirty="0"/>
              <a:t>Annulation)</a:t>
            </a:r>
          </a:p>
          <a:p>
            <a:pPr algn="ctr"/>
            <a:endParaRPr lang="fr-BE" sz="1400" dirty="0"/>
          </a:p>
          <a:p>
            <a:pPr algn="ctr"/>
            <a:r>
              <a:rPr lang="fr-BE" sz="1400" dirty="0"/>
              <a:t>Il est possible de consulter le détail de la communication en cliquant sur la feuille, de modifier ou supprimer et consulter le courrier lorsqu’une communication a été décidée par le Bureau de Chômage.</a:t>
            </a: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9EEFAF7C-E659-426D-9735-F74CB611BE42}"/>
              </a:ext>
            </a:extLst>
          </p:cNvPr>
          <p:cNvSpPr/>
          <p:nvPr/>
        </p:nvSpPr>
        <p:spPr>
          <a:xfrm>
            <a:off x="2786062" y="728663"/>
            <a:ext cx="581025" cy="2571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0448AC86-89B5-405C-89DC-FF22FC3ECA35}"/>
              </a:ext>
            </a:extLst>
          </p:cNvPr>
          <p:cNvSpPr/>
          <p:nvPr/>
        </p:nvSpPr>
        <p:spPr>
          <a:xfrm>
            <a:off x="2786060" y="1869776"/>
            <a:ext cx="581025" cy="2571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096E3107-AF64-4D37-8988-A6B0055AE882}"/>
              </a:ext>
            </a:extLst>
          </p:cNvPr>
          <p:cNvSpPr/>
          <p:nvPr/>
        </p:nvSpPr>
        <p:spPr>
          <a:xfrm>
            <a:off x="10401300" y="731445"/>
            <a:ext cx="333374" cy="25439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56AE2266-CB07-4D5A-A5AE-F7A4F44B6B86}"/>
              </a:ext>
            </a:extLst>
          </p:cNvPr>
          <p:cNvSpPr/>
          <p:nvPr/>
        </p:nvSpPr>
        <p:spPr>
          <a:xfrm>
            <a:off x="2786061" y="1201140"/>
            <a:ext cx="581025" cy="2571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40CF58E6-8F65-4583-B08E-7EBD331A8942}"/>
              </a:ext>
            </a:extLst>
          </p:cNvPr>
          <p:cNvSpPr/>
          <p:nvPr/>
        </p:nvSpPr>
        <p:spPr>
          <a:xfrm>
            <a:off x="11417510" y="858641"/>
            <a:ext cx="333374" cy="25439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1991B9E4-5163-47F8-8BCB-20751D98D6E8}"/>
              </a:ext>
            </a:extLst>
          </p:cNvPr>
          <p:cNvSpPr/>
          <p:nvPr/>
        </p:nvSpPr>
        <p:spPr>
          <a:xfrm>
            <a:off x="10734674" y="1872558"/>
            <a:ext cx="333374" cy="25439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C485F46D-BC7F-4FE6-A2D9-5EF599EE5FD0}"/>
              </a:ext>
            </a:extLst>
          </p:cNvPr>
          <p:cNvSpPr/>
          <p:nvPr/>
        </p:nvSpPr>
        <p:spPr>
          <a:xfrm>
            <a:off x="11012698" y="2886474"/>
            <a:ext cx="333374" cy="25439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0210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B4ADCE05-CEAA-46A3-857F-99549E8677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30</a:t>
            </a:fld>
            <a:endParaRPr lang="fr-BE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1CE963E1-05BD-4C19-80C7-E87B85C8C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/>
              <a:t>Informations diverses 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73C993-CD89-4D5A-A899-B090AB7C6A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BE" dirty="0"/>
              <a:t>Il est possible d’effectuer une recherche par n° de ticket</a:t>
            </a:r>
          </a:p>
          <a:p>
            <a:endParaRPr lang="fr-BE" dirty="0"/>
          </a:p>
          <a:p>
            <a:endParaRPr lang="fr-BE" dirty="0"/>
          </a:p>
          <a:p>
            <a:endParaRPr lang="fr-BE" dirty="0"/>
          </a:p>
          <a:p>
            <a:endParaRPr lang="fr-BE" dirty="0"/>
          </a:p>
          <a:p>
            <a:r>
              <a:rPr lang="fr-BE" dirty="0"/>
              <a:t>Si l’employeur souhaite introduire des communications pour une autre siège d’exploitation, il doit se déconnecter afin de pouvoir se connecter sous un autre siège.</a:t>
            </a:r>
          </a:p>
          <a:p>
            <a:pPr marL="0" indent="0">
              <a:buNone/>
            </a:pPr>
            <a:endParaRPr lang="fr-BE" dirty="0"/>
          </a:p>
          <a:p>
            <a:pPr marL="0" indent="0">
              <a:buNone/>
            </a:pPr>
            <a:endParaRPr lang="fr-BE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80070DC-796A-4510-88C0-863A1B5EA6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0624" y="2009774"/>
            <a:ext cx="7534275" cy="1641238"/>
          </a:xfrm>
          <a:prstGeom prst="rect">
            <a:avLst/>
          </a:prstGeom>
        </p:spPr>
      </p:pic>
      <p:sp>
        <p:nvSpPr>
          <p:cNvPr id="7" name="Ellipse 6">
            <a:extLst>
              <a:ext uri="{FF2B5EF4-FFF2-40B4-BE49-F238E27FC236}">
                <a16:creationId xmlns:a16="http://schemas.microsoft.com/office/drawing/2014/main" id="{00CDE49E-42DD-4404-A157-FBEF3A4C4A53}"/>
              </a:ext>
            </a:extLst>
          </p:cNvPr>
          <p:cNvSpPr/>
          <p:nvPr/>
        </p:nvSpPr>
        <p:spPr>
          <a:xfrm>
            <a:off x="4867275" y="2371725"/>
            <a:ext cx="590550" cy="304800"/>
          </a:xfrm>
          <a:prstGeom prst="ellipse">
            <a:avLst/>
          </a:prstGeom>
          <a:noFill/>
          <a:ln>
            <a:solidFill>
              <a:srgbClr val="EB142A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E4B77D2B-61E8-47CE-ADDE-F62A87C474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9325" y="4875261"/>
            <a:ext cx="6238875" cy="1931306"/>
          </a:xfrm>
          <a:prstGeom prst="rect">
            <a:avLst/>
          </a:prstGeom>
        </p:spPr>
      </p:pic>
      <p:sp>
        <p:nvSpPr>
          <p:cNvPr id="10" name="Ellipse 9">
            <a:extLst>
              <a:ext uri="{FF2B5EF4-FFF2-40B4-BE49-F238E27FC236}">
                <a16:creationId xmlns:a16="http://schemas.microsoft.com/office/drawing/2014/main" id="{F1B86027-4678-49A3-B88F-572A32C13B52}"/>
              </a:ext>
            </a:extLst>
          </p:cNvPr>
          <p:cNvSpPr/>
          <p:nvPr/>
        </p:nvSpPr>
        <p:spPr>
          <a:xfrm>
            <a:off x="6934200" y="5167575"/>
            <a:ext cx="590550" cy="304800"/>
          </a:xfrm>
          <a:prstGeom prst="ellipse">
            <a:avLst/>
          </a:prstGeom>
          <a:noFill/>
          <a:ln>
            <a:solidFill>
              <a:srgbClr val="EB142A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829256947"/>
      </p:ext>
    </p:extLst>
  </p:cSld>
  <p:clrMapOvr>
    <a:masterClrMapping/>
  </p:clrMapOvr>
</p:sld>
</file>

<file path=ppt/theme/theme1.xml><?xml version="1.0" encoding="utf-8"?>
<a:theme xmlns:a="http://schemas.openxmlformats.org/drawingml/2006/main" name="PPT2019_Thè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_PPT2020.potx" id="{2C3F196B-8DAE-4E7F-BFFB-5023D38FC0BE}" vid="{9C27A862-F9D4-41D1-A91B-62ECD882203C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F_PPT2020</Template>
  <TotalTime>1532</TotalTime>
  <Words>954</Words>
  <Application>Microsoft Office PowerPoint</Application>
  <PresentationFormat>Grand écran</PresentationFormat>
  <Paragraphs>151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3" baseType="lpstr">
      <vt:lpstr>Arial</vt:lpstr>
      <vt:lpstr>Calibri</vt:lpstr>
      <vt:lpstr>PPT2019_Thème</vt:lpstr>
      <vt:lpstr>Manuel : Chômage temporaire </vt:lpstr>
      <vt:lpstr>Se connecter  </vt:lpstr>
      <vt:lpstr>Se connecter </vt:lpstr>
      <vt:lpstr>Identification employeur </vt:lpstr>
      <vt:lpstr>Introduire une nouvelle communication</vt:lpstr>
      <vt:lpstr>Chômage temporaire prévu pour Raisons Economiques </vt:lpstr>
      <vt:lpstr>Présentation PowerPoint</vt:lpstr>
      <vt:lpstr>Présentation PowerPoint</vt:lpstr>
      <vt:lpstr>Présentation PowerPoint</vt:lpstr>
      <vt:lpstr>Présentation PowerPoint</vt:lpstr>
      <vt:lpstr>Chômage temporaire pour Intempéries </vt:lpstr>
      <vt:lpstr>Présentation PowerPoint</vt:lpstr>
      <vt:lpstr>Présentation PowerPoint</vt:lpstr>
      <vt:lpstr>Chômage temporaire pour Accident technique  </vt:lpstr>
      <vt:lpstr>Présentation PowerPoint</vt:lpstr>
      <vt:lpstr>Présentation PowerPoint</vt:lpstr>
      <vt:lpstr>Chômage temporaire pour Force Majeure</vt:lpstr>
      <vt:lpstr>Présentation PowerPoint</vt:lpstr>
      <vt:lpstr>Présentation PowerPoint</vt:lpstr>
      <vt:lpstr>Premier jour effectif de chômage temporaire </vt:lpstr>
      <vt:lpstr>Présentation PowerPoint</vt:lpstr>
      <vt:lpstr>Présentation PowerPoint</vt:lpstr>
      <vt:lpstr>Chômage temporaire pour Action Sociale</vt:lpstr>
      <vt:lpstr>Présentation PowerPoint</vt:lpstr>
      <vt:lpstr>Présentation PowerPoint</vt:lpstr>
      <vt:lpstr>Modifier ou Supprimer une communication </vt:lpstr>
      <vt:lpstr>Présentation PowerPoint</vt:lpstr>
      <vt:lpstr>Consultation de communications </vt:lpstr>
      <vt:lpstr>Présentation PowerPoint</vt:lpstr>
      <vt:lpstr>Informations diverses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Manuel : Chômage temporaire</dc:title>
  <dc:creator>Anne-France Mamolar-Somalo (RVA-ONEM)</dc:creator>
  <cp:lastModifiedBy>Anne-France Mamolar-Somalo (RVA-ONEM)</cp:lastModifiedBy>
  <cp:revision>60</cp:revision>
  <dcterms:created xsi:type="dcterms:W3CDTF">2022-06-20T11:55:08Z</dcterms:created>
  <dcterms:modified xsi:type="dcterms:W3CDTF">2022-07-07T13:36:46Z</dcterms:modified>
</cp:coreProperties>
</file>